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71" r:id="rId4"/>
    <p:sldId id="259" r:id="rId5"/>
    <p:sldId id="256" r:id="rId6"/>
    <p:sldId id="269" r:id="rId7"/>
    <p:sldId id="267" r:id="rId8"/>
    <p:sldId id="257" r:id="rId9"/>
    <p:sldId id="268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19" autoAdjust="0"/>
    <p:restoredTop sz="94660"/>
  </p:normalViewPr>
  <p:slideViewPr>
    <p:cSldViewPr>
      <p:cViewPr>
        <p:scale>
          <a:sx n="100" d="100"/>
          <a:sy n="100" d="100"/>
        </p:scale>
        <p:origin x="-2304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084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15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31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61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65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9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2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469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94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28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60F11-7D69-4422-8190-96001A7063E9}" type="datetimeFigureOut">
              <a:rPr lang="ru-RU" smtClean="0"/>
              <a:t>15.06.2020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CE76C-B259-4F51-B7B3-C514037371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3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96952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ПРОГРАММА СТРАТЕГИЧЕСКОГО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АКАДЕМИЧЕСКОГО ЛИДЕРСТВА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168" y="5079001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Концепция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9955"/>
            <a:ext cx="4450175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971" y="2564904"/>
            <a:ext cx="4450175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5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9754" y="764704"/>
            <a:ext cx="7848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НАЦИОНАЛЬНЫЙ ПРОЕКТ </a:t>
            </a:r>
          </a:p>
          <a:p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</a:rPr>
              <a:t>«ОБРАЗОВАНИЕ»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636912"/>
            <a:ext cx="80648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/>
              <a:t>Не менее  </a:t>
            </a:r>
            <a:r>
              <a:rPr lang="ru-RU" sz="3200" b="1" dirty="0" smtClean="0"/>
              <a:t>80</a:t>
            </a:r>
            <a:r>
              <a:rPr lang="ru-RU" sz="3200" dirty="0" smtClean="0"/>
              <a:t>  университетов из не менее чем  </a:t>
            </a:r>
            <a:r>
              <a:rPr lang="ru-RU" sz="3200" b="1" dirty="0" smtClean="0"/>
              <a:t>40</a:t>
            </a:r>
            <a:r>
              <a:rPr lang="ru-RU" sz="3200" dirty="0" smtClean="0"/>
              <a:t>  субъектов Российской Федерации обеспечивают подготовку кадров для базовых отраслей экономики и социальной сферы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980728"/>
            <a:ext cx="755576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524328" y="980728"/>
            <a:ext cx="1619672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2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648214" y="260648"/>
            <a:ext cx="24692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Предполагается два трека этой программы: один — на базе национальных исследовательских университетов, второй — на базе опорных университетов. В первом случае основным заказчиком кадров (выпускников) выступают наука и высокотехнологичные направления промышленности, во втором — отраслевые министерства, региональные власти. 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13692" y="0"/>
            <a:ext cx="9130308" cy="6857999"/>
            <a:chOff x="13692" y="0"/>
            <a:chExt cx="9130308" cy="6857999"/>
          </a:xfrm>
        </p:grpSpPr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xmlns="" id="{D86D6973-9A99-49C9-ACBA-8DE40ADD3D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3692" y="0"/>
              <a:ext cx="9130308" cy="6619663"/>
            </a:xfrm>
            <a:prstGeom prst="rect">
              <a:avLst/>
            </a:prstGeom>
          </p:spPr>
        </p:pic>
        <p:sp>
          <p:nvSpPr>
            <p:cNvPr id="7" name="Прямоугольник 6"/>
            <p:cNvSpPr/>
            <p:nvPr/>
          </p:nvSpPr>
          <p:spPr>
            <a:xfrm>
              <a:off x="8748464" y="6381328"/>
              <a:ext cx="395536" cy="4766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604321" y="5965522"/>
              <a:ext cx="4767880" cy="723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spcAft>
                  <a:spcPts val="600"/>
                </a:spcAft>
                <a:buSzPct val="120000"/>
                <a:buFont typeface="Arial" panose="020B0604020202020204" pitchFamily="34" charset="0"/>
                <a:buChar char="•"/>
              </a:pPr>
              <a:r>
                <a:rPr lang="ru-RU" sz="1200" dirty="0" smtClean="0"/>
                <a:t>Отобранные </a:t>
              </a:r>
              <a:r>
                <a:rPr lang="ru-RU" sz="1200" dirty="0"/>
                <a:t>вузы смогут получать </a:t>
              </a:r>
              <a:r>
                <a:rPr lang="ru-RU" sz="1200" b="1" dirty="0"/>
                <a:t>базовый грант</a:t>
              </a:r>
              <a:r>
                <a:rPr lang="ru-RU" sz="1200" dirty="0" smtClean="0"/>
                <a:t>.</a:t>
              </a:r>
            </a:p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r>
                <a:rPr lang="ru-RU" sz="1200" b="1" dirty="0"/>
                <a:t>Переоценка состава и ротация вузов-участников </a:t>
              </a:r>
              <a:r>
                <a:rPr lang="ru-RU" sz="1200" dirty="0"/>
                <a:t>запланированы на 2025 год</a:t>
              </a:r>
              <a:r>
                <a:rPr lang="ru-RU" sz="1200" dirty="0" smtClean="0"/>
                <a:t>. Сменятся </a:t>
              </a:r>
              <a:r>
                <a:rPr lang="ru-RU" sz="1200" dirty="0"/>
                <a:t>по итогам ротации не менее трети вузов</a:t>
              </a:r>
              <a:r>
                <a:rPr lang="ru-RU" sz="1200" dirty="0" smtClean="0"/>
                <a:t>.</a:t>
              </a:r>
              <a:endParaRPr lang="ru-RU" sz="1200" dirty="0" smtClean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59632" y="3297763"/>
              <a:ext cx="199796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 smtClean="0"/>
                <a:t>Куратор – </a:t>
              </a:r>
              <a:r>
                <a:rPr lang="ru-RU" sz="1400" b="1" dirty="0" err="1" smtClean="0"/>
                <a:t>Т.Голикова</a:t>
              </a:r>
              <a:endParaRPr lang="ru-RU" sz="1400" b="1" dirty="0" smtClean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962235" y="3311966"/>
              <a:ext cx="221399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 smtClean="0"/>
                <a:t>Куратор – </a:t>
              </a:r>
              <a:r>
                <a:rPr lang="ru-RU" sz="1400" b="1" dirty="0" err="1" smtClean="0"/>
                <a:t>С.Кириенко</a:t>
              </a:r>
              <a:r>
                <a:rPr lang="ru-RU" sz="1400" b="1" dirty="0" smtClean="0"/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948264" y="404664"/>
              <a:ext cx="1997968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r>
                <a:rPr lang="ru-RU" sz="1200" dirty="0" smtClean="0">
                  <a:solidFill>
                    <a:schemeClr val="accent1">
                      <a:lumMod val="75000"/>
                    </a:schemeClr>
                  </a:solidFill>
                </a:rPr>
                <a:t>Сменит </a:t>
              </a:r>
              <a:r>
                <a:rPr lang="ru-RU" sz="1200" dirty="0">
                  <a:solidFill>
                    <a:schemeClr val="accent1">
                      <a:lumMod val="75000"/>
                    </a:schemeClr>
                  </a:solidFill>
                </a:rPr>
                <a:t>Проект 5-100 и программу развития опорных </a:t>
              </a:r>
              <a:r>
                <a:rPr lang="ru-RU" sz="1200" dirty="0" smtClean="0">
                  <a:solidFill>
                    <a:schemeClr val="accent1">
                      <a:lumMod val="75000"/>
                    </a:schemeClr>
                  </a:solidFill>
                </a:rPr>
                <a:t>университетов</a:t>
              </a:r>
              <a:r>
                <a:rPr lang="ru-RU" sz="1200" dirty="0">
                  <a:solidFill>
                    <a:schemeClr val="accent1">
                      <a:lumMod val="75000"/>
                    </a:schemeClr>
                  </a:solidFill>
                </a:rPr>
                <a:t> </a:t>
              </a:r>
              <a:endParaRPr lang="ru-RU" sz="1200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endParaRPr lang="ru-RU" sz="12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r>
                <a:rPr lang="ru-RU" sz="1200" dirty="0">
                  <a:solidFill>
                    <a:schemeClr val="accent1">
                      <a:lumMod val="75000"/>
                    </a:schemeClr>
                  </a:solidFill>
                </a:rPr>
                <a:t>Могут принять участие все </a:t>
              </a:r>
              <a:r>
                <a:rPr lang="ru-RU" sz="1200" dirty="0" smtClean="0">
                  <a:solidFill>
                    <a:schemeClr val="accent1">
                      <a:lumMod val="75000"/>
                    </a:schemeClr>
                  </a:solidFill>
                </a:rPr>
                <a:t>вузы </a:t>
              </a:r>
            </a:p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endParaRPr lang="ru-RU" sz="12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pPr marL="171450" indent="-171450">
                <a:buSzPct val="120000"/>
                <a:buFont typeface="Arial" panose="020B0604020202020204" pitchFamily="34" charset="0"/>
                <a:buChar char="•"/>
              </a:pPr>
              <a:r>
                <a:rPr lang="ru-RU" sz="1200" dirty="0" smtClean="0">
                  <a:solidFill>
                    <a:schemeClr val="accent1">
                      <a:lumMod val="75000"/>
                    </a:schemeClr>
                  </a:solidFill>
                </a:rPr>
                <a:t>Отбор на </a:t>
              </a:r>
              <a:r>
                <a:rPr lang="ru-RU" sz="1200" dirty="0">
                  <a:solidFill>
                    <a:schemeClr val="accent1">
                      <a:lumMod val="75000"/>
                    </a:schemeClr>
                  </a:solidFill>
                </a:rPr>
                <a:t>участие в программе начнется сентябре-октябре 2020 г., а затем будет проведен отбор на присвоение им статуса НИУ и опорных </a:t>
              </a:r>
              <a:r>
                <a:rPr lang="ru-RU" sz="1200" dirty="0" smtClean="0">
                  <a:solidFill>
                    <a:schemeClr val="accent1">
                      <a:lumMod val="75000"/>
                    </a:schemeClr>
                  </a:solidFill>
                </a:rPr>
                <a:t>университетов</a:t>
              </a:r>
              <a:endParaRPr lang="ru-RU" sz="1200" dirty="0">
                <a:solidFill>
                  <a:schemeClr val="accent1">
                    <a:lumMod val="75000"/>
                  </a:schemeClr>
                </a:solidFill>
              </a:endParaRPr>
            </a:p>
            <a:p>
              <a:endParaRPr lang="ru-RU" sz="12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3" name="Равнобедренный треугольник 12"/>
            <p:cNvSpPr/>
            <p:nvPr/>
          </p:nvSpPr>
          <p:spPr>
            <a:xfrm rot="5400000" flipH="1">
              <a:off x="3906204" y="3026560"/>
              <a:ext cx="267981" cy="23101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3952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C992FFE-BA24-4D73-8357-ADF4992F00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676456" y="6381328"/>
            <a:ext cx="43204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2700808" y="404664"/>
            <a:ext cx="252028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Отбор в программу, по словам </a:t>
            </a:r>
            <a:r>
              <a:rPr lang="ru-RU" sz="1000" dirty="0" err="1"/>
              <a:t>Фалькова</a:t>
            </a:r>
            <a:r>
              <a:rPr lang="ru-RU" sz="1000" dirty="0"/>
              <a:t>, будет проходить тремя путями. Облегченный вход - вузам, доказавшим свою состоятельность, достаточно будет подтвердить свое вхождение в ряд академических рейтингов, они смогут войти практически автоматически. "Базовый вход - это соответствие трем критериям для вузов: не менее четырех тысяч студентов очной формы обучения, совокупный бюджет не менее миллиарда рублей, и не менее 5% - доля доходов вуза от научно-исследовательской работы", - рассказал он.</a:t>
            </a:r>
          </a:p>
          <a:p>
            <a:r>
              <a:rPr lang="ru-RU" sz="1000" dirty="0"/>
              <a:t>Третий путь предлагается тем вузам, которые не соответствуют названным базовым критериям, и предполагает, что за вуз может поручиться регион, в котором он находится, либо ведомство, в подчинении которого находится учебное заведение, либо </a:t>
            </a:r>
            <a:r>
              <a:rPr lang="ru-RU" sz="1000" dirty="0" err="1"/>
              <a:t>госкорпорация</a:t>
            </a:r>
            <a:r>
              <a:rPr lang="ru-RU" sz="1000" dirty="0"/>
              <a:t>, которая готова ему помогать. Также вуз должен представить стратегию развития, которая позволила бы ему достичь показателей, необходимых для базового входа.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3284984"/>
            <a:ext cx="5472608" cy="136815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273974" y="3307715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Базовый вход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4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8694" y="1988840"/>
            <a:ext cx="7203587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>
                <a:latin typeface="+mj-lt"/>
              </a:rPr>
              <a:t>Вклад в отраслевую и региональную экономику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выпускников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программ </a:t>
            </a:r>
            <a:r>
              <a:rPr lang="ru-RU" dirty="0" err="1" smtClean="0">
                <a:latin typeface="+mj-lt"/>
                <a:ea typeface="Proxima Nova"/>
                <a:cs typeface="Proxima Nova"/>
                <a:sym typeface="Proxima Nova"/>
              </a:rPr>
              <a:t>бакалавриата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, </a:t>
            </a:r>
            <a:r>
              <a:rPr lang="ru-RU" dirty="0" err="1" smtClean="0">
                <a:latin typeface="+mj-lt"/>
                <a:ea typeface="Proxima Nova"/>
                <a:cs typeface="Proxima Nova"/>
                <a:sym typeface="Proxima Nova"/>
              </a:rPr>
              <a:t>специалитета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 и магистратуры,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трудоустроенных в течение года после выпуска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доходы от НИР и ОКР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из внебюджетных источников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в расчете на одного НПР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доходы от научно-технических и консультационных услуг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в расчете на одного НПР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доходы от использования результатов интеллектуальной деятельности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в расчете на одного НПР</a:t>
            </a:r>
            <a:r>
              <a:rPr lang="ru-RU" dirty="0" smtClean="0">
                <a:latin typeface="+mj-lt"/>
              </a:rPr>
              <a:t> </a:t>
            </a:r>
            <a:endParaRPr lang="ru-RU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8694" y="188640"/>
            <a:ext cx="7380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 результативности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опорных университетов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665692"/>
            <a:ext cx="755576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868145" y="665692"/>
            <a:ext cx="3281700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58694" y="188640"/>
            <a:ext cx="7380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 результативности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опорных университетов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665692"/>
            <a:ext cx="755576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868145" y="665692"/>
            <a:ext cx="3281700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58693" y="1412776"/>
            <a:ext cx="7700581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/>
              <a:t>Научно-исследовательский потенциал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количество публикаций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в научных изданиях, индексируемых в базе данных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Web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of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Science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Core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Collection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, в расчете на одного НПР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количество публикаций</a:t>
            </a:r>
            <a:r>
              <a:rPr lang="ru-RU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в научных изданиях, индексируемых в базе данных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Scopus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, в расчете на одного НПР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публикаций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в научных изданиях, индексируемых в базе данных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Web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of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Science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Core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Collection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, в международном соавторстве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публикаций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в научных изданиях, индексируемых в базе данных </a:t>
            </a:r>
            <a:r>
              <a:rPr lang="ru-RU" b="1" dirty="0" err="1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Scopus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, в международном соавторстве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8694" y="4581128"/>
            <a:ext cx="778550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>
                <a:latin typeface="+mj-lt"/>
              </a:rPr>
              <a:t>Представленность в </a:t>
            </a:r>
            <a:r>
              <a:rPr lang="en-US" sz="2200" b="1" dirty="0" smtClean="0">
                <a:latin typeface="+mj-lt"/>
              </a:rPr>
              <a:t>ARWU, QS, THE</a:t>
            </a:r>
            <a:endParaRPr lang="ru-RU" sz="2200" b="1" dirty="0" smtClean="0">
              <a:latin typeface="+mj-lt"/>
            </a:endParaRP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позиция в глобальных институциональных (общих) рейтингах </a:t>
            </a:r>
            <a:r>
              <a:rPr lang="ru-RU" b="1" dirty="0" smtClean="0">
                <a:latin typeface="+mj-lt"/>
                <a:ea typeface="Proxima Nova"/>
                <a:cs typeface="Proxima Nova"/>
                <a:sym typeface="Proxima Nova"/>
              </a:rPr>
              <a:t>ARWU, QS WUR, THE WUR</a:t>
            </a:r>
          </a:p>
          <a:p>
            <a:pPr marL="481013" lvl="0" indent="-285750"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позиция в глобальных предметных (отраслевых) рейтингах </a:t>
            </a:r>
            <a:r>
              <a:rPr lang="ru-RU" b="1" dirty="0" smtClean="0">
                <a:latin typeface="+mj-lt"/>
                <a:ea typeface="Proxima Nova"/>
                <a:cs typeface="Proxima Nova"/>
                <a:sym typeface="Proxima Nova"/>
              </a:rPr>
              <a:t>ARWU, QS WUR, THE WUR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019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58694" y="188640"/>
            <a:ext cx="7380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 результативности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опорных университетов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4878" y="1556792"/>
            <a:ext cx="720080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>
                <a:latin typeface="+mj-lt"/>
              </a:rPr>
              <a:t>Привлечение талантов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средний балл ЕГЭ</a:t>
            </a:r>
            <a:r>
              <a:rPr lang="ru-RU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студентов, принятых на обучение по результатам ЕГЭ за счет бюджетов бюджетной системы РФ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иностранных студентов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в общей численности студентов</a:t>
            </a:r>
            <a:endParaRPr lang="ru-RU" dirty="0">
              <a:ea typeface="Proxima Nova"/>
              <a:cs typeface="Proxima Nova"/>
              <a:sym typeface="Proxima Nov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1925" y="3212976"/>
            <a:ext cx="77550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>
                <a:latin typeface="+mj-lt"/>
              </a:rPr>
              <a:t>Сетевое взаимодействие и гибкие ОП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ОП</a:t>
            </a:r>
            <a:r>
              <a:rPr lang="ru-RU" b="1" dirty="0" smtClean="0">
                <a:ea typeface="Proxima Nova"/>
                <a:cs typeface="Proxima Nova"/>
                <a:sym typeface="Proxima Nova"/>
              </a:rPr>
              <a:t>, 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для которых обеспечивается возможность 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выбора обучающимися онлайн-курсов в объеме не менее 10% от общей трудоемкости ОП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количество ОП, имеющих международную аккредитацию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ОП</a:t>
            </a:r>
            <a:r>
              <a:rPr lang="ru-RU" b="1" dirty="0" smtClean="0">
                <a:ea typeface="Proxima Nova"/>
                <a:cs typeface="Proxima Nova"/>
                <a:sym typeface="Proxima Nova"/>
              </a:rPr>
              <a:t>,</a:t>
            </a:r>
            <a:r>
              <a:rPr lang="ru-RU" dirty="0" smtClean="0">
                <a:ea typeface="Proxima Nova"/>
                <a:cs typeface="Proxima Nova"/>
                <a:sym typeface="Proxima Nova"/>
              </a:rPr>
              <a:t> реализуемых полностью </a:t>
            </a:r>
            <a:r>
              <a:rPr lang="ru-RU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на иностранном языке</a:t>
            </a:r>
            <a:endParaRPr lang="ru-RU" dirty="0">
              <a:solidFill>
                <a:srgbClr val="FF0000"/>
              </a:solidFill>
              <a:ea typeface="Proxima Nova"/>
              <a:cs typeface="Proxima Nova"/>
              <a:sym typeface="Proxima Nova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665692"/>
            <a:ext cx="755576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868145" y="665692"/>
            <a:ext cx="3281700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78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58694" y="1664915"/>
            <a:ext cx="757374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200" b="1" dirty="0" smtClean="0">
                <a:latin typeface="+mj-lt"/>
              </a:rPr>
              <a:t>Интеграция с вузами и научными организациями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&gt; 30% обучающихся 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по программам магистратуры, получивших диплом бакалавра, специалиста или магистра в другой организации, и обучающихся по программам подготовки научно-педагогических кадров в аспирантуре (адъюнктуре), ординатуры, </a:t>
            </a:r>
            <a:r>
              <a:rPr lang="ru-RU" dirty="0" err="1" smtClean="0">
                <a:latin typeface="+mj-lt"/>
                <a:ea typeface="Proxima Nova"/>
                <a:cs typeface="Proxima Nova"/>
                <a:sym typeface="Proxima Nova"/>
              </a:rPr>
              <a:t>ассистентуры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-стажировки,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получивших высшее образование в другой организации в общей численности обучающихся по этим программам 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ОП, реализуемых в рамках сетевого взаимодействия</a:t>
            </a:r>
          </a:p>
          <a:p>
            <a:pPr marL="481013" lvl="0" indent="-285750">
              <a:spcAft>
                <a:spcPts val="6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студентов, обучающихся по ОП</a:t>
            </a:r>
            <a:r>
              <a:rPr lang="ru-RU" b="1" dirty="0" smtClean="0">
                <a:latin typeface="+mj-lt"/>
                <a:ea typeface="Proxima Nova"/>
                <a:cs typeface="Proxima Nova"/>
                <a:sym typeface="Proxima Nova"/>
              </a:rPr>
              <a:t>,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 реализуемым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совместно</a:t>
            </a:r>
            <a:r>
              <a:rPr lang="ru-RU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с российскими университетами</a:t>
            </a:r>
            <a:r>
              <a:rPr lang="ru-RU" b="1" dirty="0" smtClean="0">
                <a:latin typeface="+mj-lt"/>
                <a:ea typeface="Proxima Nova"/>
                <a:cs typeface="Proxima Nova"/>
                <a:sym typeface="Proxima Nova"/>
              </a:rPr>
              <a:t>,</a:t>
            </a:r>
            <a:r>
              <a:rPr lang="ru-RU" dirty="0" smtClean="0">
                <a:latin typeface="+mj-lt"/>
                <a:ea typeface="Proxima Nova"/>
                <a:cs typeface="Proxima Nova"/>
                <a:sym typeface="Proxima Nova"/>
              </a:rPr>
              <a:t> принимающими участие в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Программе стратегического лидерства</a:t>
            </a:r>
            <a:endParaRPr lang="ru-RU" dirty="0">
              <a:solidFill>
                <a:srgbClr val="FF0000"/>
              </a:solidFill>
              <a:latin typeface="+mj-lt"/>
              <a:ea typeface="Proxima Nova"/>
              <a:cs typeface="Proxima Nova"/>
              <a:sym typeface="Proxima Nov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8694" y="188640"/>
            <a:ext cx="7380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 результативности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опорных университетов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65692"/>
            <a:ext cx="755576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868145" y="665692"/>
            <a:ext cx="3281700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3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958694" y="1137232"/>
            <a:ext cx="808332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200" b="1" dirty="0" smtClean="0">
                <a:latin typeface="+mj-lt"/>
              </a:rPr>
              <a:t>Кадровый потенциал</a:t>
            </a:r>
          </a:p>
          <a:p>
            <a:pPr marL="473075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  <a:tabLst>
                <a:tab pos="271463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АУП и НПР с опытом работы в других организациях</a:t>
            </a:r>
          </a:p>
          <a:p>
            <a:pPr marL="473075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  <a:tabLst>
                <a:tab pos="271463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иностранных НПР и российских граждан-обладателей степени </a:t>
            </a:r>
            <a:r>
              <a:rPr lang="ru-RU" sz="1600" b="1" dirty="0" err="1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PhD</a:t>
            </a: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зарубежных университетов </a:t>
            </a:r>
            <a:r>
              <a:rPr lang="ru-RU" sz="1600" dirty="0" smtClean="0">
                <a:latin typeface="+mj-lt"/>
                <a:ea typeface="Proxima Nova"/>
                <a:cs typeface="Proxima Nova"/>
                <a:sym typeface="Proxima Nova"/>
              </a:rPr>
              <a:t>в общей численности НПР</a:t>
            </a:r>
          </a:p>
          <a:p>
            <a:pPr marL="473075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  <a:tabLst>
                <a:tab pos="271463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молодых НПР</a:t>
            </a:r>
            <a:r>
              <a:rPr lang="ru-RU" sz="1600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sz="1600" dirty="0" smtClean="0">
                <a:latin typeface="+mj-lt"/>
                <a:ea typeface="Proxima Nova"/>
                <a:cs typeface="Proxima Nova"/>
                <a:sym typeface="Proxima Nova"/>
              </a:rPr>
              <a:t>в общей численности НПР</a:t>
            </a:r>
          </a:p>
          <a:p>
            <a:pPr marL="473075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  <a:tabLst>
                <a:tab pos="271463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% выпускников, освоивших программы подготовки научно-педагогических кадров в аспирантуре и защитивших диссертации на соискание ученой степени кандидата наук</a:t>
            </a:r>
            <a:r>
              <a:rPr lang="ru-RU" sz="1600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sz="1600" dirty="0" smtClean="0">
                <a:latin typeface="+mj-lt"/>
                <a:ea typeface="Proxima Nova"/>
                <a:cs typeface="Proxima Nova"/>
                <a:sym typeface="Proxima Nova"/>
              </a:rPr>
              <a:t>(или ее зарубежных аналогов) не позднее года с момента завершения обучения</a:t>
            </a:r>
          </a:p>
          <a:p>
            <a:pPr marL="473075" lvl="0" indent="-285750"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  <a:tabLst>
                <a:tab pos="271463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отношение средней стипендии аспирантам, ординаторам, ассистентам-стажерам </a:t>
            </a:r>
            <a:r>
              <a:rPr lang="ru-RU" sz="1600" dirty="0" smtClean="0">
                <a:latin typeface="+mj-lt"/>
                <a:ea typeface="Proxima Nova"/>
                <a:cs typeface="Proxima Nova"/>
                <a:sym typeface="Proxima Nova"/>
              </a:rPr>
              <a:t>образовательной организации </a:t>
            </a:r>
            <a:r>
              <a:rPr lang="ru-RU" sz="1600" b="1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к средней заработной плате</a:t>
            </a:r>
            <a:r>
              <a:rPr lang="ru-RU" sz="1600" dirty="0" smtClean="0">
                <a:solidFill>
                  <a:srgbClr val="FF0000"/>
                </a:solidFill>
                <a:latin typeface="+mj-lt"/>
                <a:ea typeface="Proxima Nova"/>
                <a:cs typeface="Proxima Nova"/>
                <a:sym typeface="Proxima Nova"/>
              </a:rPr>
              <a:t> </a:t>
            </a:r>
            <a:r>
              <a:rPr lang="ru-RU" sz="1600" dirty="0" smtClean="0">
                <a:latin typeface="+mj-lt"/>
                <a:ea typeface="Proxima Nova"/>
                <a:cs typeface="Proxima Nova"/>
                <a:sym typeface="Proxima Nova"/>
              </a:rPr>
              <a:t>по экономике региона</a:t>
            </a:r>
            <a:endParaRPr lang="ru-RU" sz="1600" dirty="0">
              <a:latin typeface="+mj-lt"/>
              <a:ea typeface="Proxima Nova"/>
              <a:cs typeface="Proxima Nova"/>
              <a:sym typeface="Proxima Nov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8694" y="4243740"/>
            <a:ext cx="7939305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200" b="1" dirty="0" smtClean="0">
                <a:latin typeface="+mj-lt"/>
              </a:rPr>
              <a:t>Ресурсы и структура доходов</a:t>
            </a:r>
          </a:p>
          <a:p>
            <a:pPr marL="481013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объем средств</a:t>
            </a:r>
            <a:r>
              <a:rPr lang="ru" sz="1600" dirty="0" smtClean="0">
                <a:ea typeface="Proxima Nova"/>
                <a:cs typeface="Proxima Nova"/>
                <a:sym typeface="Proxima Nova"/>
              </a:rPr>
              <a:t>, полученный образовательной организацией</a:t>
            </a:r>
            <a:r>
              <a:rPr lang="ru" sz="1600" b="1" dirty="0" smtClean="0">
                <a:ea typeface="Proxima Nova"/>
                <a:cs typeface="Proxima Nova"/>
                <a:sym typeface="Proxima Nova"/>
              </a:rPr>
              <a:t> </a:t>
            </a:r>
            <a:r>
              <a:rPr lang="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из всех </a:t>
            </a:r>
            <a:r>
              <a:rPr lang="ru-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источников</a:t>
            </a:r>
            <a:r>
              <a:rPr lang="ru-RU" sz="1600" dirty="0" smtClean="0">
                <a:ea typeface="Proxima Nova"/>
                <a:cs typeface="Proxima Nova"/>
                <a:sym typeface="Proxima Nova"/>
              </a:rPr>
              <a:t>, в расчете на одного НПР</a:t>
            </a:r>
          </a:p>
          <a:p>
            <a:pPr marL="481013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средств</a:t>
            </a:r>
            <a:r>
              <a:rPr lang="ru-RU" sz="1600" b="1" dirty="0" smtClean="0">
                <a:ea typeface="Proxima Nova"/>
                <a:cs typeface="Proxima Nova"/>
                <a:sym typeface="Proxima Nova"/>
              </a:rPr>
              <a:t>, </a:t>
            </a:r>
            <a:r>
              <a:rPr lang="ru-RU" sz="1600" dirty="0" smtClean="0">
                <a:ea typeface="Proxima Nova"/>
                <a:cs typeface="Proxima Nova"/>
                <a:sym typeface="Proxima Nova"/>
              </a:rPr>
              <a:t>полученных образовательной организацией </a:t>
            </a:r>
            <a:r>
              <a:rPr lang="ru-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из внебюджетных источников</a:t>
            </a:r>
            <a:r>
              <a:rPr lang="ru-RU" sz="1600" b="1" dirty="0" smtClean="0">
                <a:ea typeface="Proxima Nova"/>
                <a:cs typeface="Proxima Nova"/>
                <a:sym typeface="Proxima Nova"/>
              </a:rPr>
              <a:t>,</a:t>
            </a:r>
            <a:r>
              <a:rPr lang="ru-RU" sz="1600" dirty="0" smtClean="0">
                <a:ea typeface="Proxima Nova"/>
                <a:cs typeface="Proxima Nova"/>
                <a:sym typeface="Proxima Nova"/>
              </a:rPr>
              <a:t> в общем объеме средств, полученном образовательной организацией</a:t>
            </a:r>
          </a:p>
          <a:p>
            <a:pPr marL="481013" lvl="0" indent="-285750">
              <a:spcAft>
                <a:spcPts val="300"/>
              </a:spcAft>
              <a:buClr>
                <a:srgbClr val="000000"/>
              </a:buClr>
              <a:buSzPct val="120000"/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% средств</a:t>
            </a:r>
            <a:r>
              <a:rPr lang="ru-RU" sz="1600" dirty="0" smtClean="0">
                <a:ea typeface="Proxima Nova"/>
                <a:cs typeface="Proxima Nova"/>
                <a:sym typeface="Proxima Nova"/>
              </a:rPr>
              <a:t>, полученных образовательной организацией </a:t>
            </a:r>
            <a:r>
              <a:rPr lang="ru-RU" sz="1600" b="1" dirty="0" smtClean="0">
                <a:solidFill>
                  <a:srgbClr val="FF0000"/>
                </a:solidFill>
                <a:ea typeface="Proxima Nova"/>
                <a:cs typeface="Proxima Nova"/>
                <a:sym typeface="Proxima Nova"/>
              </a:rPr>
              <a:t>из бюджета субъекта РФ и местного бюджета</a:t>
            </a:r>
            <a:r>
              <a:rPr lang="ru-RU" sz="1600" dirty="0" smtClean="0">
                <a:ea typeface="Proxima Nova"/>
                <a:cs typeface="Proxima Nova"/>
                <a:sym typeface="Proxima Nova"/>
              </a:rPr>
              <a:t>, в общем объеме средств, полученном образовательной организацией</a:t>
            </a:r>
            <a:endParaRPr lang="ru-RU" sz="1600" dirty="0">
              <a:ea typeface="Proxima Nova"/>
              <a:cs typeface="Proxima Nova"/>
              <a:sym typeface="Proxima Nov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8694" y="188640"/>
            <a:ext cx="7380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Показатели результативности </a:t>
            </a:r>
          </a:p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опорных университетов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665692"/>
            <a:ext cx="755576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868145" y="665692"/>
            <a:ext cx="3281700" cy="3292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40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734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СГТУ имени Гагарина Ю.А.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Афонин Олег Александрович</dc:creator>
  <cp:lastModifiedBy>Афонин Олег Александрович</cp:lastModifiedBy>
  <cp:revision>94</cp:revision>
  <dcterms:created xsi:type="dcterms:W3CDTF">2020-06-10T11:48:20Z</dcterms:created>
  <dcterms:modified xsi:type="dcterms:W3CDTF">2020-06-15T05:41:40Z</dcterms:modified>
</cp:coreProperties>
</file>