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84" r:id="rId2"/>
    <p:sldId id="300" r:id="rId3"/>
    <p:sldId id="303" r:id="rId4"/>
    <p:sldId id="330" r:id="rId5"/>
    <p:sldId id="331" r:id="rId6"/>
    <p:sldId id="332" r:id="rId7"/>
    <p:sldId id="304" r:id="rId8"/>
    <p:sldId id="298" r:id="rId9"/>
    <p:sldId id="305" r:id="rId10"/>
    <p:sldId id="318" r:id="rId11"/>
    <p:sldId id="322" r:id="rId12"/>
    <p:sldId id="308" r:id="rId13"/>
    <p:sldId id="310" r:id="rId14"/>
    <p:sldId id="338" r:id="rId15"/>
    <p:sldId id="336" r:id="rId16"/>
    <p:sldId id="339" r:id="rId17"/>
    <p:sldId id="325" r:id="rId18"/>
    <p:sldId id="333" r:id="rId19"/>
    <p:sldId id="326" r:id="rId20"/>
    <p:sldId id="315" r:id="rId21"/>
    <p:sldId id="334" r:id="rId22"/>
  </p:sldIdLst>
  <p:sldSz cx="9144000" cy="6858000" type="screen4x3"/>
  <p:notesSz cx="9928225" cy="6797675"/>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a:srgbClr val="0066CC"/>
    <a:srgbClr val="0000FF"/>
    <a:srgbClr val="000066"/>
    <a:srgbClr val="F6F890"/>
    <a:srgbClr val="F4F4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3893" autoAdjust="0"/>
    <p:restoredTop sz="93669" autoAdjust="0"/>
  </p:normalViewPr>
  <p:slideViewPr>
    <p:cSldViewPr>
      <p:cViewPr varScale="1">
        <p:scale>
          <a:sx n="116" d="100"/>
          <a:sy n="116" d="100"/>
        </p:scale>
        <p:origin x="-149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301373" cy="339939"/>
          </a:xfrm>
          <a:prstGeom prst="rect">
            <a:avLst/>
          </a:prstGeom>
        </p:spPr>
        <p:txBody>
          <a:bodyPr vert="horz" lIns="92044" tIns="46022" rIns="92044" bIns="46022" rtlCol="0"/>
          <a:lstStyle>
            <a:lvl1pPr algn="l">
              <a:defRPr sz="1200"/>
            </a:lvl1pPr>
          </a:lstStyle>
          <a:p>
            <a:endParaRPr lang="ru-RU"/>
          </a:p>
        </p:txBody>
      </p:sp>
      <p:sp>
        <p:nvSpPr>
          <p:cNvPr id="3" name="Дата 2"/>
          <p:cNvSpPr>
            <a:spLocks noGrp="1"/>
          </p:cNvSpPr>
          <p:nvPr>
            <p:ph type="dt" sz="quarter" idx="1"/>
          </p:nvPr>
        </p:nvSpPr>
        <p:spPr>
          <a:xfrm>
            <a:off x="5624515" y="0"/>
            <a:ext cx="4301373" cy="339939"/>
          </a:xfrm>
          <a:prstGeom prst="rect">
            <a:avLst/>
          </a:prstGeom>
        </p:spPr>
        <p:txBody>
          <a:bodyPr vert="horz" lIns="92044" tIns="46022" rIns="92044" bIns="46022" rtlCol="0"/>
          <a:lstStyle>
            <a:lvl1pPr algn="r">
              <a:defRPr sz="1200"/>
            </a:lvl1pPr>
          </a:lstStyle>
          <a:p>
            <a:fld id="{B22F26F3-4034-43E7-9E9D-67412FB5E5C0}" type="datetime12">
              <a:rPr lang="ru-RU" smtClean="0"/>
              <a:pPr/>
              <a:t>3:21 </a:t>
            </a:fld>
            <a:endParaRPr lang="ru-RU"/>
          </a:p>
        </p:txBody>
      </p:sp>
      <p:sp>
        <p:nvSpPr>
          <p:cNvPr id="4" name="Нижний колонтитул 3"/>
          <p:cNvSpPr>
            <a:spLocks noGrp="1"/>
          </p:cNvSpPr>
          <p:nvPr>
            <p:ph type="ftr" sz="quarter" idx="2"/>
          </p:nvPr>
        </p:nvSpPr>
        <p:spPr>
          <a:xfrm>
            <a:off x="1" y="6456644"/>
            <a:ext cx="4301373" cy="339938"/>
          </a:xfrm>
          <a:prstGeom prst="rect">
            <a:avLst/>
          </a:prstGeom>
        </p:spPr>
        <p:txBody>
          <a:bodyPr vert="horz" lIns="92044" tIns="46022" rIns="92044" bIns="46022" rtlCol="0" anchor="b"/>
          <a:lstStyle>
            <a:lvl1pPr algn="l">
              <a:defRPr sz="1200"/>
            </a:lvl1pPr>
          </a:lstStyle>
          <a:p>
            <a:endParaRPr lang="ru-RU"/>
          </a:p>
        </p:txBody>
      </p:sp>
      <p:sp>
        <p:nvSpPr>
          <p:cNvPr id="5" name="Номер слайда 4"/>
          <p:cNvSpPr>
            <a:spLocks noGrp="1"/>
          </p:cNvSpPr>
          <p:nvPr>
            <p:ph type="sldNum" sz="quarter" idx="3"/>
          </p:nvPr>
        </p:nvSpPr>
        <p:spPr>
          <a:xfrm>
            <a:off x="5624515" y="6456644"/>
            <a:ext cx="4301373" cy="339938"/>
          </a:xfrm>
          <a:prstGeom prst="rect">
            <a:avLst/>
          </a:prstGeom>
        </p:spPr>
        <p:txBody>
          <a:bodyPr vert="horz" lIns="92044" tIns="46022" rIns="92044" bIns="46022" rtlCol="0" anchor="b"/>
          <a:lstStyle>
            <a:lvl1pPr algn="r">
              <a:defRPr sz="1200"/>
            </a:lvl1pPr>
          </a:lstStyle>
          <a:p>
            <a:fld id="{910DF305-A77B-4BA6-A291-EC9CFB874A30}" type="slidenum">
              <a:rPr lang="ru-RU" smtClean="0"/>
              <a:pPr/>
              <a:t>‹#›</a:t>
            </a:fld>
            <a:endParaRPr lang="ru-RU"/>
          </a:p>
        </p:txBody>
      </p:sp>
    </p:spTree>
    <p:extLst>
      <p:ext uri="{BB962C8B-B14F-4D97-AF65-F5344CB8AC3E}">
        <p14:creationId xmlns="" xmlns:p14="http://schemas.microsoft.com/office/powerpoint/2010/main" val="25243271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4302125" cy="3397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622926" y="1"/>
            <a:ext cx="4303713" cy="339725"/>
          </a:xfrm>
          <a:prstGeom prst="rect">
            <a:avLst/>
          </a:prstGeom>
        </p:spPr>
        <p:txBody>
          <a:bodyPr vert="horz" lIns="91440" tIns="45720" rIns="91440" bIns="45720" rtlCol="0"/>
          <a:lstStyle>
            <a:lvl1pPr algn="r">
              <a:defRPr sz="1200"/>
            </a:lvl1pPr>
          </a:lstStyle>
          <a:p>
            <a:fld id="{91423540-D310-482C-8B0C-DB32782F3A79}" type="datetime12">
              <a:rPr lang="ru-RU" smtClean="0"/>
              <a:pPr/>
              <a:t>3:21 </a:t>
            </a:fld>
            <a:endParaRPr lang="ru-RU"/>
          </a:p>
        </p:txBody>
      </p:sp>
      <p:sp>
        <p:nvSpPr>
          <p:cNvPr id="4" name="Образ слайда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92188" y="3228977"/>
            <a:ext cx="7943850" cy="305911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6456365"/>
            <a:ext cx="4302125" cy="3397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622926" y="6456365"/>
            <a:ext cx="4303713" cy="339725"/>
          </a:xfrm>
          <a:prstGeom prst="rect">
            <a:avLst/>
          </a:prstGeom>
        </p:spPr>
        <p:txBody>
          <a:bodyPr vert="horz" lIns="91440" tIns="45720" rIns="91440" bIns="45720" rtlCol="0" anchor="b"/>
          <a:lstStyle>
            <a:lvl1pPr algn="r">
              <a:defRPr sz="1200"/>
            </a:lvl1pPr>
          </a:lstStyle>
          <a:p>
            <a:fld id="{98B2F01A-D4CE-4200-B277-4DA297D4D0F0}" type="slidenum">
              <a:rPr lang="ru-RU" smtClean="0"/>
              <a:pPr/>
              <a:t>‹#›</a:t>
            </a:fld>
            <a:endParaRPr lang="ru-RU"/>
          </a:p>
        </p:txBody>
      </p:sp>
    </p:spTree>
    <p:extLst>
      <p:ext uri="{BB962C8B-B14F-4D97-AF65-F5344CB8AC3E}">
        <p14:creationId xmlns="" xmlns:p14="http://schemas.microsoft.com/office/powerpoint/2010/main" val="217140065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8B2F01A-D4CE-4200-B277-4DA297D4D0F0}" type="slidenum">
              <a:rPr lang="ru-RU" smtClean="0"/>
              <a:pPr/>
              <a:t>1</a:t>
            </a:fld>
            <a:endParaRPr lang="ru-RU"/>
          </a:p>
        </p:txBody>
      </p:sp>
      <p:sp>
        <p:nvSpPr>
          <p:cNvPr id="5" name="Дата 4"/>
          <p:cNvSpPr>
            <a:spLocks noGrp="1"/>
          </p:cNvSpPr>
          <p:nvPr>
            <p:ph type="dt" idx="11"/>
          </p:nvPr>
        </p:nvSpPr>
        <p:spPr/>
        <p:txBody>
          <a:bodyPr/>
          <a:lstStyle/>
          <a:p>
            <a:fld id="{96356BC3-AF6A-4AB6-8D66-FFB8239B68A7}" type="datetime12">
              <a:rPr lang="ru-RU" smtClean="0"/>
              <a:pPr/>
              <a:t>3:21 </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282CF37-BB05-4757-A5DB-AC1D2B80D57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D935040-077B-45E5-9324-47A684ED27C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AE64117-5EA1-4DE8-8630-FE95468D362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4853CB7-160F-4601-AC52-CD0AC1B750A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38B1267-FF85-4D15-A7A2-F508D16B75D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C656EC0-85D7-459E-9A08-AB2FB7D4EC2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DFF07D9-57F5-4323-99BC-BD4FA592215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E530DD97-DF44-4AFD-819A-C07E52598FC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F0B8AC2-DFD7-4753-8F98-DED5F410BDC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95B8BC6-9D23-4FFB-995D-08831FDB7E2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2E916CF-77F8-4424-A645-80ED505DC0E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1DC2E54-C96D-4B40-A93A-C7BB5122F9F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3B685A2-27B4-4FB5-8E27-6D6882E8AEB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2625" y="1557338"/>
            <a:ext cx="7777163" cy="4678204"/>
          </a:xfrm>
          <a:prstGeom prst="rect">
            <a:avLst/>
          </a:prstGeom>
        </p:spPr>
        <p:txBody>
          <a:bodyPr>
            <a:spAutoFit/>
          </a:bodyPr>
          <a:lstStyle/>
          <a:p>
            <a:pPr algn="ctr" eaLnBrk="1" hangingPunct="1">
              <a:defRPr/>
            </a:pPr>
            <a:endParaRPr lang="ru-RU" sz="2800" b="1" dirty="0">
              <a:latin typeface="+mj-lt"/>
            </a:endParaRPr>
          </a:p>
          <a:p>
            <a:pPr algn="ctr" eaLnBrk="1" hangingPunct="1">
              <a:defRPr/>
            </a:pPr>
            <a:endParaRPr lang="ru-RU" sz="2800" b="1" dirty="0">
              <a:latin typeface="+mj-lt"/>
            </a:endParaRPr>
          </a:p>
          <a:p>
            <a:pPr algn="ctr" eaLnBrk="1" hangingPunct="1">
              <a:defRPr/>
            </a:pPr>
            <a:r>
              <a:rPr lang="ru-RU" sz="2800" b="1" dirty="0" smtClean="0">
                <a:latin typeface="Times New Roman" pitchFamily="18" charset="0"/>
                <a:cs typeface="Times New Roman" pitchFamily="18" charset="0"/>
              </a:rPr>
              <a:t>ПРАВИЛА</a:t>
            </a:r>
          </a:p>
          <a:p>
            <a:pPr algn="ctr" eaLnBrk="1" hangingPunct="1">
              <a:defRPr/>
            </a:pPr>
            <a:r>
              <a:rPr lang="ru-RU" sz="2800" b="1" dirty="0" smtClean="0">
                <a:latin typeface="Times New Roman" pitchFamily="18" charset="0"/>
                <a:cs typeface="Times New Roman" pitchFamily="18" charset="0"/>
              </a:rPr>
              <a:t>приема граждан </a:t>
            </a:r>
            <a:r>
              <a:rPr lang="ru-RU" sz="2800" b="1" dirty="0">
                <a:latin typeface="Times New Roman" pitchFamily="18" charset="0"/>
                <a:cs typeface="Times New Roman" pitchFamily="18" charset="0"/>
              </a:rPr>
              <a:t>в военный учебный центр при СГТУ имени Гагарина Ю.А</a:t>
            </a:r>
            <a:r>
              <a:rPr lang="ru-RU" sz="2800" b="1" dirty="0" smtClean="0">
                <a:latin typeface="Times New Roman" pitchFamily="18" charset="0"/>
                <a:cs typeface="Times New Roman" pitchFamily="18" charset="0"/>
              </a:rPr>
              <a:t>.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в 2026 году</a:t>
            </a:r>
            <a:endParaRPr lang="en-US" sz="2800" b="1" dirty="0">
              <a:latin typeface="Times New Roman" pitchFamily="18" charset="0"/>
              <a:cs typeface="Times New Roman" pitchFamily="18" charset="0"/>
            </a:endParaRPr>
          </a:p>
          <a:p>
            <a:pPr algn="ctr" eaLnBrk="1" hangingPunct="1">
              <a:defRPr/>
            </a:pPr>
            <a:endParaRPr lang="ru-RU" sz="3400" b="1" dirty="0">
              <a:latin typeface="Times New Roman" pitchFamily="18" charset="0"/>
              <a:cs typeface="Times New Roman" pitchFamily="18" charset="0"/>
            </a:endParaRPr>
          </a:p>
          <a:p>
            <a:pPr algn="ctr" eaLnBrk="1" hangingPunct="1">
              <a:defRPr/>
            </a:pPr>
            <a:endParaRPr lang="ru-RU" sz="3400" b="1" dirty="0">
              <a:latin typeface="Times New Roman" pitchFamily="18" charset="0"/>
              <a:cs typeface="Times New Roman" pitchFamily="18" charset="0"/>
            </a:endParaRPr>
          </a:p>
          <a:p>
            <a:pPr algn="ctr" eaLnBrk="1" hangingPunct="1">
              <a:defRPr/>
            </a:pPr>
            <a:endParaRPr lang="ru-RU" sz="3400" b="1" dirty="0">
              <a:latin typeface="Times New Roman" pitchFamily="18" charset="0"/>
              <a:cs typeface="Times New Roman" pitchFamily="18" charset="0"/>
            </a:endParaRPr>
          </a:p>
          <a:p>
            <a:pPr algn="ctr" eaLnBrk="1" hangingPunct="1">
              <a:defRPr/>
            </a:pPr>
            <a:r>
              <a:rPr lang="ru-RU" sz="2800" b="1" dirty="0">
                <a:latin typeface="Times New Roman" pitchFamily="18" charset="0"/>
                <a:cs typeface="Times New Roman" pitchFamily="18" charset="0"/>
              </a:rPr>
              <a:t>Саратов </a:t>
            </a:r>
            <a:r>
              <a:rPr lang="ru-RU" sz="2800" b="1" dirty="0" smtClean="0">
                <a:latin typeface="Times New Roman" pitchFamily="18" charset="0"/>
                <a:cs typeface="Times New Roman" pitchFamily="18" charset="0"/>
              </a:rPr>
              <a:t>2026</a:t>
            </a:r>
            <a:endParaRPr lang="ru-RU" sz="2800" b="1" dirty="0">
              <a:latin typeface="Times New Roman" pitchFamily="18" charset="0"/>
              <a:cs typeface="Times New Roman" pitchFamily="18" charset="0"/>
            </a:endParaRPr>
          </a:p>
        </p:txBody>
      </p:sp>
      <p:grpSp>
        <p:nvGrpSpPr>
          <p:cNvPr id="2051" name="Группа 5"/>
          <p:cNvGrpSpPr>
            <a:grpSpLocks/>
          </p:cNvGrpSpPr>
          <p:nvPr/>
        </p:nvGrpSpPr>
        <p:grpSpPr bwMode="auto">
          <a:xfrm>
            <a:off x="179388" y="127000"/>
            <a:ext cx="8764587" cy="1143000"/>
            <a:chOff x="179511" y="126943"/>
            <a:chExt cx="8765195" cy="1143192"/>
          </a:xfrm>
        </p:grpSpPr>
        <p:pic>
          <p:nvPicPr>
            <p:cNvPr id="2052" name="Picture 6" descr="C:\Users\mikhailisenkopv\Desktop\logo.jpg"/>
            <p:cNvPicPr>
              <a:picLocks noChangeAspect="1" noChangeArrowheads="1"/>
            </p:cNvPicPr>
            <p:nvPr/>
          </p:nvPicPr>
          <p:blipFill>
            <a:blip r:embed="rId3" cstate="print"/>
            <a:srcRect/>
            <a:stretch>
              <a:fillRect/>
            </a:stretch>
          </p:blipFill>
          <p:spPr bwMode="auto">
            <a:xfrm>
              <a:off x="179511" y="260647"/>
              <a:ext cx="1912281" cy="1009487"/>
            </a:xfrm>
            <a:prstGeom prst="rect">
              <a:avLst/>
            </a:prstGeom>
            <a:noFill/>
            <a:ln w="9525">
              <a:noFill/>
              <a:miter lim="800000"/>
              <a:headEnd/>
              <a:tailEnd/>
            </a:ln>
          </p:spPr>
        </p:pic>
        <p:pic>
          <p:nvPicPr>
            <p:cNvPr id="2053" name="Рисунок 7" descr="D:\Эмблема ВУЦ\Эмблема jpg.jpg"/>
            <p:cNvPicPr>
              <a:picLocks noChangeAspect="1" noChangeArrowheads="1"/>
            </p:cNvPicPr>
            <p:nvPr/>
          </p:nvPicPr>
          <p:blipFill>
            <a:blip r:embed="rId4" cstate="print"/>
            <a:srcRect l="15971"/>
            <a:stretch>
              <a:fillRect/>
            </a:stretch>
          </p:blipFill>
          <p:spPr bwMode="auto">
            <a:xfrm>
              <a:off x="8028384" y="126943"/>
              <a:ext cx="916322" cy="114319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184529" y="-243408"/>
            <a:ext cx="8635944" cy="1296144"/>
          </a:xfrm>
        </p:spPr>
        <p:txBody>
          <a:bodyPr>
            <a:normAutofit fontScale="90000"/>
          </a:bodyPr>
          <a:lstStyle/>
          <a:p>
            <a:pPr eaLnBrk="1" fontAlgn="auto" hangingPunct="1">
              <a:lnSpc>
                <a:spcPct val="90000"/>
              </a:lnSpc>
              <a:spcAft>
                <a:spcPts val="0"/>
              </a:spcAft>
              <a:defRPr/>
            </a:pPr>
            <a:r>
              <a:rPr lang="ru-RU" sz="2800" b="1" dirty="0" smtClean="0">
                <a:solidFill>
                  <a:srgbClr val="0033CC"/>
                </a:solidFill>
                <a:latin typeface="Times New Roman" pitchFamily="18" charset="0"/>
                <a:cs typeface="Times New Roman" pitchFamily="18" charset="0"/>
              </a:rPr>
              <a:t/>
            </a:r>
            <a:br>
              <a:rPr lang="ru-RU" sz="2800" b="1" dirty="0" smtClean="0">
                <a:solidFill>
                  <a:srgbClr val="0033CC"/>
                </a:solidFill>
                <a:latin typeface="Times New Roman" pitchFamily="18" charset="0"/>
                <a:cs typeface="Times New Roman" pitchFamily="18" charset="0"/>
              </a:rPr>
            </a:br>
            <a:r>
              <a:rPr lang="ru-RU" sz="2800" b="1" dirty="0" smtClean="0">
                <a:solidFill>
                  <a:srgbClr val="0033CC"/>
                </a:solidFill>
                <a:latin typeface="Times New Roman" pitchFamily="18" charset="0"/>
                <a:cs typeface="Times New Roman" pitchFamily="18" charset="0"/>
              </a:rPr>
              <a:t>Перечень подаваемых документов </a:t>
            </a: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solidFill>
                  <a:srgbClr val="C00000"/>
                </a:solidFill>
                <a:latin typeface="Times New Roman" pitchFamily="18" charset="0"/>
                <a:cs typeface="Times New Roman" pitchFamily="18" charset="0"/>
              </a:rPr>
              <a:t>необходимо подать по 13 апреля 2026 года включительно</a:t>
            </a:r>
          </a:p>
        </p:txBody>
      </p:sp>
      <p:sp>
        <p:nvSpPr>
          <p:cNvPr id="5" name="TextBox 4"/>
          <p:cNvSpPr txBox="1">
            <a:spLocks noChangeArrowheads="1"/>
          </p:cNvSpPr>
          <p:nvPr/>
        </p:nvSpPr>
        <p:spPr bwMode="auto">
          <a:xfrm>
            <a:off x="251520" y="1052736"/>
            <a:ext cx="8716726" cy="5219891"/>
          </a:xfrm>
          <a:prstGeom prst="rect">
            <a:avLst/>
          </a:prstGeom>
          <a:noFill/>
          <a:ln w="9525">
            <a:noFill/>
            <a:miter lim="800000"/>
            <a:headEnd/>
            <a:tailEnd/>
          </a:ln>
        </p:spPr>
        <p:txBody>
          <a:bodyPr wrap="square">
            <a:spAutoFit/>
          </a:bodyPr>
          <a:lstStyle/>
          <a:p>
            <a:pPr algn="just" eaLnBrk="1" hangingPunct="1">
              <a:lnSpc>
                <a:spcPct val="85000"/>
              </a:lnSpc>
              <a:defRPr/>
            </a:pPr>
            <a:r>
              <a:rPr lang="ru-RU" sz="2400" b="1" dirty="0" smtClean="0">
                <a:latin typeface="Times New Roman" pitchFamily="18" charset="0"/>
                <a:cs typeface="Times New Roman" pitchFamily="18" charset="0"/>
              </a:rPr>
              <a:t>     </a:t>
            </a:r>
            <a:r>
              <a:rPr lang="ru-RU" sz="2300" b="1" dirty="0" smtClean="0">
                <a:latin typeface="Times New Roman" pitchFamily="18" charset="0"/>
                <a:cs typeface="Times New Roman" pitchFamily="18" charset="0"/>
              </a:rPr>
              <a:t>При </a:t>
            </a:r>
            <a:r>
              <a:rPr lang="ru-RU" sz="2300" b="1" dirty="0">
                <a:latin typeface="Times New Roman" pitchFamily="18" charset="0"/>
                <a:cs typeface="Times New Roman" pitchFamily="18" charset="0"/>
              </a:rPr>
              <a:t>подаче копий документов секретарю конкурсной комиссии предъявляются оригиналы документов для проверки подлинности их копий, в том числе предъявляется студенческий билет.</a:t>
            </a:r>
          </a:p>
          <a:p>
            <a:pPr algn="just" eaLnBrk="1" hangingPunct="1">
              <a:lnSpc>
                <a:spcPct val="85000"/>
              </a:lnSpc>
              <a:defRPr/>
            </a:pPr>
            <a:r>
              <a:rPr lang="ru-RU" sz="2300" dirty="0" smtClean="0">
                <a:latin typeface="Times New Roman" pitchFamily="18" charset="0"/>
                <a:cs typeface="Times New Roman" pitchFamily="18" charset="0"/>
              </a:rPr>
              <a:t>1</a:t>
            </a:r>
            <a:r>
              <a:rPr lang="en-US" sz="2300" dirty="0" smtClean="0">
                <a:latin typeface="Times New Roman" pitchFamily="18" charset="0"/>
                <a:cs typeface="Times New Roman" pitchFamily="18" charset="0"/>
              </a:rPr>
              <a:t>.</a:t>
            </a:r>
            <a:r>
              <a:rPr lang="ru-RU" sz="2300" dirty="0" smtClean="0">
                <a:latin typeface="Times New Roman" pitchFamily="18" charset="0"/>
                <a:cs typeface="Times New Roman" pitchFamily="18" charset="0"/>
              </a:rPr>
              <a:t>  Заявление </a:t>
            </a:r>
            <a:r>
              <a:rPr lang="en-US" sz="2300" b="1" dirty="0">
                <a:latin typeface="Times New Roman" pitchFamily="18" charset="0"/>
                <a:cs typeface="Times New Roman" pitchFamily="18" charset="0"/>
              </a:rPr>
              <a:t>(</a:t>
            </a:r>
            <a:r>
              <a:rPr lang="ru-RU" sz="2300" b="1" dirty="0">
                <a:latin typeface="Times New Roman" pitchFamily="18" charset="0"/>
                <a:cs typeface="Times New Roman" pitchFamily="18" charset="0"/>
              </a:rPr>
              <a:t>пишется в военном учебном </a:t>
            </a:r>
            <a:r>
              <a:rPr lang="ru-RU" sz="2300" b="1" dirty="0" smtClean="0">
                <a:latin typeface="Times New Roman" pitchFamily="18" charset="0"/>
                <a:cs typeface="Times New Roman" pitchFamily="18" charset="0"/>
              </a:rPr>
              <a:t>центре </a:t>
            </a:r>
            <a:r>
              <a:rPr lang="ru-RU" sz="2300" b="1" dirty="0">
                <a:latin typeface="Times New Roman" pitchFamily="18" charset="0"/>
                <a:cs typeface="Times New Roman" pitchFamily="18" charset="0"/>
              </a:rPr>
              <a:t>при наличии всех необходимых документов, копий и оригиналов</a:t>
            </a:r>
            <a:r>
              <a:rPr lang="ru-RU" sz="2300" b="1" dirty="0" smtClean="0">
                <a:latin typeface="Times New Roman" pitchFamily="18" charset="0"/>
                <a:cs typeface="Times New Roman" pitchFamily="18" charset="0"/>
              </a:rPr>
              <a:t>).</a:t>
            </a:r>
            <a:endParaRPr lang="en-US" sz="2300" b="1" dirty="0">
              <a:latin typeface="Times New Roman" pitchFamily="18" charset="0"/>
              <a:cs typeface="Times New Roman" pitchFamily="18" charset="0"/>
            </a:endParaRPr>
          </a:p>
          <a:p>
            <a:pPr algn="just" eaLnBrk="1" hangingPunct="1">
              <a:lnSpc>
                <a:spcPct val="85000"/>
              </a:lnSpc>
              <a:defRPr/>
            </a:pPr>
            <a:r>
              <a:rPr lang="en-US" sz="2300" dirty="0">
                <a:latin typeface="Times New Roman" pitchFamily="18" charset="0"/>
                <a:cs typeface="Times New Roman" pitchFamily="18" charset="0"/>
              </a:rPr>
              <a:t>2</a:t>
            </a:r>
            <a:r>
              <a:rPr lang="ru-RU" sz="2300" dirty="0" smtClean="0">
                <a:latin typeface="Times New Roman" pitchFamily="18" charset="0"/>
                <a:cs typeface="Times New Roman" pitchFamily="18" charset="0"/>
              </a:rPr>
              <a:t>.  Согласие </a:t>
            </a:r>
            <a:r>
              <a:rPr lang="ru-RU" sz="2300" dirty="0">
                <a:latin typeface="Times New Roman" pitchFamily="18" charset="0"/>
                <a:cs typeface="Times New Roman" pitchFamily="18" charset="0"/>
              </a:rPr>
              <a:t>на </a:t>
            </a:r>
            <a:r>
              <a:rPr lang="ru-RU" sz="2300" dirty="0" smtClean="0">
                <a:latin typeface="Times New Roman" pitchFamily="18" charset="0"/>
                <a:cs typeface="Times New Roman" pitchFamily="18" charset="0"/>
              </a:rPr>
              <a:t>обработку, распространение </a:t>
            </a:r>
            <a:r>
              <a:rPr lang="ru-RU" sz="2300" dirty="0">
                <a:latin typeface="Times New Roman" pitchFamily="18" charset="0"/>
                <a:cs typeface="Times New Roman" pitchFamily="18" charset="0"/>
              </a:rPr>
              <a:t>персональных данных </a:t>
            </a:r>
            <a:r>
              <a:rPr lang="ru-RU" sz="2300" b="1" dirty="0">
                <a:latin typeface="Times New Roman" pitchFamily="18" charset="0"/>
                <a:cs typeface="Times New Roman" pitchFamily="18" charset="0"/>
              </a:rPr>
              <a:t>(заполняется и подписывается в военном учебном </a:t>
            </a:r>
            <a:r>
              <a:rPr lang="ru-RU" sz="2300" b="1" dirty="0" smtClean="0">
                <a:latin typeface="Times New Roman" pitchFamily="18" charset="0"/>
                <a:cs typeface="Times New Roman" pitchFamily="18" charset="0"/>
              </a:rPr>
              <a:t>центре, необходимо знать </a:t>
            </a:r>
            <a:r>
              <a:rPr lang="ru-RU" sz="2300" b="1" u="sng" dirty="0" smtClean="0">
                <a:latin typeface="Times New Roman" pitchFamily="18" charset="0"/>
                <a:cs typeface="Times New Roman" pitchFamily="18" charset="0"/>
              </a:rPr>
              <a:t>почтовый индекс по месту регистрации</a:t>
            </a:r>
            <a:r>
              <a:rPr lang="ru-RU" sz="2300" b="1" dirty="0" smtClean="0">
                <a:latin typeface="Times New Roman" pitchFamily="18" charset="0"/>
                <a:cs typeface="Times New Roman" pitchFamily="18" charset="0"/>
              </a:rPr>
              <a:t>).</a:t>
            </a:r>
            <a:endParaRPr lang="ru-RU" sz="2300" b="1" dirty="0">
              <a:latin typeface="Times New Roman" pitchFamily="18" charset="0"/>
              <a:cs typeface="Times New Roman" pitchFamily="18" charset="0"/>
            </a:endParaRPr>
          </a:p>
          <a:p>
            <a:pPr algn="just" eaLnBrk="1" hangingPunct="1">
              <a:lnSpc>
                <a:spcPct val="85000"/>
              </a:lnSpc>
              <a:defRPr/>
            </a:pPr>
            <a:r>
              <a:rPr lang="en-US" sz="2300" dirty="0">
                <a:latin typeface="Times New Roman" pitchFamily="18" charset="0"/>
                <a:cs typeface="Times New Roman" pitchFamily="18" charset="0"/>
              </a:rPr>
              <a:t>3</a:t>
            </a:r>
            <a:r>
              <a:rPr lang="ru-RU" sz="2300" dirty="0" smtClean="0">
                <a:latin typeface="Times New Roman" pitchFamily="18" charset="0"/>
                <a:cs typeface="Times New Roman" pitchFamily="18" charset="0"/>
              </a:rPr>
              <a:t>.  Копия паспорта гражданина Российской Федерации (</a:t>
            </a:r>
            <a:r>
              <a:rPr lang="ru-RU" sz="2300" b="1" dirty="0" smtClean="0">
                <a:latin typeface="Times New Roman" pitchFamily="18" charset="0"/>
                <a:cs typeface="Times New Roman" pitchFamily="18" charset="0"/>
              </a:rPr>
              <a:t>стр. №2,3,5 </a:t>
            </a:r>
            <a:r>
              <a:rPr lang="ru-RU" sz="2300" dirty="0" smtClean="0">
                <a:latin typeface="Times New Roman" pitchFamily="18" charset="0"/>
                <a:cs typeface="Times New Roman" pitchFamily="18" charset="0"/>
              </a:rPr>
              <a:t>– данные о владельце: Ф.И.О., пол, дата и место рождения, кем и когда выдан паспорт, регистрация по месту жительства</a:t>
            </a:r>
            <a:r>
              <a:rPr lang="en-US" sz="2300" dirty="0" smtClean="0">
                <a:latin typeface="Times New Roman" pitchFamily="18" charset="0"/>
                <a:cs typeface="Times New Roman" pitchFamily="18" charset="0"/>
              </a:rPr>
              <a:t> </a:t>
            </a:r>
            <a:r>
              <a:rPr lang="ru-RU" sz="2300" dirty="0" smtClean="0">
                <a:latin typeface="Times New Roman" pitchFamily="18" charset="0"/>
                <a:cs typeface="Times New Roman" pitchFamily="18" charset="0"/>
              </a:rPr>
              <a:t>(оформлять данные на одном листе формата А4, </a:t>
            </a:r>
            <a:r>
              <a:rPr lang="ru-RU" sz="2300" b="1" dirty="0" smtClean="0">
                <a:latin typeface="Times New Roman" pitchFamily="18" charset="0"/>
                <a:cs typeface="Times New Roman" pitchFamily="18" charset="0"/>
              </a:rPr>
              <a:t>наличие </a:t>
            </a:r>
            <a:r>
              <a:rPr lang="ru-RU" sz="2300" b="1" dirty="0">
                <a:latin typeface="Times New Roman" pitchFamily="18" charset="0"/>
                <a:cs typeface="Times New Roman" pitchFamily="18" charset="0"/>
              </a:rPr>
              <a:t>оригинала</a:t>
            </a:r>
            <a:r>
              <a:rPr lang="ru-RU" sz="2300" dirty="0">
                <a:latin typeface="Times New Roman" pitchFamily="18" charset="0"/>
                <a:cs typeface="Times New Roman" pitchFamily="18" charset="0"/>
              </a:rPr>
              <a:t>)</a:t>
            </a:r>
            <a:r>
              <a:rPr lang="ru-RU" sz="2300" b="1" dirty="0">
                <a:latin typeface="Times New Roman" pitchFamily="18" charset="0"/>
                <a:cs typeface="Times New Roman" pitchFamily="18" charset="0"/>
              </a:rPr>
              <a:t>;</a:t>
            </a:r>
          </a:p>
          <a:p>
            <a:pPr algn="just" eaLnBrk="1" hangingPunct="1">
              <a:lnSpc>
                <a:spcPct val="85000"/>
              </a:lnSpc>
              <a:defRPr/>
            </a:pPr>
            <a:r>
              <a:rPr lang="ru-RU" sz="2300" dirty="0" smtClean="0">
                <a:latin typeface="Times New Roman" pitchFamily="18" charset="0"/>
                <a:cs typeface="Times New Roman" pitchFamily="18" charset="0"/>
              </a:rPr>
              <a:t>4. Копия </a:t>
            </a:r>
            <a:r>
              <a:rPr lang="ru-RU" sz="2300" dirty="0">
                <a:latin typeface="Times New Roman" pitchFamily="18" charset="0"/>
                <a:cs typeface="Times New Roman" pitchFamily="18" charset="0"/>
              </a:rPr>
              <a:t>удостоверения гражданина, подлежащего призыву на военную службу (</a:t>
            </a:r>
            <a:r>
              <a:rPr lang="ru-RU" sz="2300" b="1" dirty="0">
                <a:latin typeface="Times New Roman" pitchFamily="18" charset="0"/>
                <a:cs typeface="Times New Roman" pitchFamily="18" charset="0"/>
              </a:rPr>
              <a:t>страницы с 1-й по 5-ю включительно, наличие оригинала, можно разворот нескольких страниц документа делать на одном листе А4 с двух сторон</a:t>
            </a:r>
            <a:r>
              <a:rPr lang="ru-RU" sz="2300" dirty="0" smtClean="0">
                <a:latin typeface="Times New Roman" pitchFamily="18" charset="0"/>
                <a:cs typeface="Times New Roman" pitchFamily="18" charset="0"/>
              </a:rPr>
              <a:t>).</a:t>
            </a:r>
            <a:endParaRPr lang="ru-RU" sz="2300" b="1"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179388" y="116633"/>
            <a:ext cx="8964612" cy="648071"/>
          </a:xfrm>
        </p:spPr>
        <p:txBody>
          <a:bodyPr>
            <a:normAutofit fontScale="90000"/>
          </a:bodyPr>
          <a:lstStyle/>
          <a:p>
            <a:pPr eaLnBrk="1" fontAlgn="auto" hangingPunct="1">
              <a:lnSpc>
                <a:spcPct val="90000"/>
              </a:lnSpc>
              <a:spcAft>
                <a:spcPts val="0"/>
              </a:spcAft>
              <a:defRPr/>
            </a:pPr>
            <a:r>
              <a:rPr lang="ru-RU" sz="2400" b="1" dirty="0" smtClean="0">
                <a:solidFill>
                  <a:schemeClr val="tx1"/>
                </a:solidFill>
                <a:latin typeface="+mn-lt"/>
                <a:cs typeface="Times New Roman" pitchFamily="18" charset="0"/>
              </a:rPr>
              <a:t> </a:t>
            </a:r>
            <a:r>
              <a:rPr lang="ru-RU" sz="2900" b="1" dirty="0" smtClean="0">
                <a:solidFill>
                  <a:srgbClr val="0033CC"/>
                </a:solidFill>
                <a:latin typeface="Times New Roman" pitchFamily="18" charset="0"/>
                <a:cs typeface="Times New Roman" pitchFamily="18" charset="0"/>
              </a:rPr>
              <a:t>Перечень </a:t>
            </a:r>
            <a:r>
              <a:rPr lang="ru-RU" sz="2900" b="1" dirty="0">
                <a:solidFill>
                  <a:srgbClr val="0033CC"/>
                </a:solidFill>
                <a:latin typeface="Times New Roman" pitchFamily="18" charset="0"/>
                <a:cs typeface="Times New Roman" pitchFamily="18" charset="0"/>
              </a:rPr>
              <a:t>подаваемых документов</a:t>
            </a:r>
            <a:r>
              <a:rPr lang="ru-RU" sz="2900" b="1" dirty="0">
                <a:latin typeface="Times New Roman" pitchFamily="18" charset="0"/>
                <a:cs typeface="Times New Roman" pitchFamily="18" charset="0"/>
              </a:rPr>
              <a:t/>
            </a:r>
            <a:br>
              <a:rPr lang="ru-RU" sz="2900" b="1" dirty="0">
                <a:latin typeface="Times New Roman" pitchFamily="18" charset="0"/>
                <a:cs typeface="Times New Roman" pitchFamily="18" charset="0"/>
              </a:rPr>
            </a:br>
            <a:r>
              <a:rPr lang="ru-RU" sz="2900" b="1" dirty="0">
                <a:solidFill>
                  <a:srgbClr val="C00000"/>
                </a:solidFill>
                <a:latin typeface="Times New Roman" pitchFamily="18" charset="0"/>
                <a:cs typeface="Times New Roman" pitchFamily="18" charset="0"/>
              </a:rPr>
              <a:t>необходимо подать по </a:t>
            </a:r>
            <a:r>
              <a:rPr lang="ru-RU" sz="2900" b="1" dirty="0" smtClean="0">
                <a:solidFill>
                  <a:srgbClr val="C00000"/>
                </a:solidFill>
                <a:latin typeface="Times New Roman" pitchFamily="18" charset="0"/>
                <a:cs typeface="Times New Roman" pitchFamily="18" charset="0"/>
              </a:rPr>
              <a:t>13 </a:t>
            </a:r>
            <a:r>
              <a:rPr lang="ru-RU" sz="2900" b="1" dirty="0">
                <a:solidFill>
                  <a:srgbClr val="C00000"/>
                </a:solidFill>
                <a:latin typeface="Times New Roman" pitchFamily="18" charset="0"/>
                <a:cs typeface="Times New Roman" pitchFamily="18" charset="0"/>
              </a:rPr>
              <a:t>апреля 2026 </a:t>
            </a:r>
            <a:r>
              <a:rPr lang="ru-RU" sz="2900" b="1" dirty="0" smtClean="0">
                <a:solidFill>
                  <a:srgbClr val="C00000"/>
                </a:solidFill>
                <a:latin typeface="Times New Roman" pitchFamily="18" charset="0"/>
                <a:cs typeface="Times New Roman" pitchFamily="18" charset="0"/>
              </a:rPr>
              <a:t>года включительно</a:t>
            </a:r>
          </a:p>
        </p:txBody>
      </p:sp>
      <p:sp>
        <p:nvSpPr>
          <p:cNvPr id="5" name="TextBox 4"/>
          <p:cNvSpPr txBox="1">
            <a:spLocks noChangeArrowheads="1"/>
          </p:cNvSpPr>
          <p:nvPr/>
        </p:nvSpPr>
        <p:spPr bwMode="auto">
          <a:xfrm>
            <a:off x="181634" y="762620"/>
            <a:ext cx="8785225" cy="6057043"/>
          </a:xfrm>
          <a:prstGeom prst="rect">
            <a:avLst/>
          </a:prstGeom>
          <a:noFill/>
          <a:ln w="9525">
            <a:noFill/>
            <a:miter lim="800000"/>
            <a:headEnd/>
            <a:tailEnd/>
          </a:ln>
        </p:spPr>
        <p:txBody>
          <a:bodyPr>
            <a:spAutoFit/>
          </a:bodyPr>
          <a:lstStyle/>
          <a:p>
            <a:pPr algn="just" eaLnBrk="1" hangingPunct="1">
              <a:lnSpc>
                <a:spcPct val="85000"/>
              </a:lnSpc>
              <a:defRPr/>
            </a:pPr>
            <a:r>
              <a:rPr lang="ru-RU" sz="1900" dirty="0" smtClean="0">
                <a:latin typeface="Times New Roman" pitchFamily="18" charset="0"/>
                <a:cs typeface="Times New Roman" pitchFamily="18" charset="0"/>
              </a:rPr>
              <a:t>5.Характеристика </a:t>
            </a:r>
            <a:r>
              <a:rPr lang="ru-RU" sz="1900" dirty="0">
                <a:latin typeface="Times New Roman" pitchFamily="18" charset="0"/>
                <a:cs typeface="Times New Roman" pitchFamily="18" charset="0"/>
              </a:rPr>
              <a:t>из института в 2-х экземплярах </a:t>
            </a:r>
            <a:r>
              <a:rPr lang="ru-RU" sz="1900" b="1" dirty="0">
                <a:latin typeface="Times New Roman" pitchFamily="18" charset="0"/>
                <a:cs typeface="Times New Roman" pitchFamily="18" charset="0"/>
              </a:rPr>
              <a:t>(подпись директора института и печать, дата выдачи характеристики текущим годом, в характеристике должна быть обязательно указана рекомендация к обучению в военном учебном центре, содержание информации, указываемой в характеристике, приведено в приложении </a:t>
            </a:r>
            <a:r>
              <a:rPr lang="ru-RU" sz="1900" b="1" dirty="0" smtClean="0">
                <a:latin typeface="Times New Roman" pitchFamily="18" charset="0"/>
                <a:cs typeface="Times New Roman" pitchFamily="18" charset="0"/>
              </a:rPr>
              <a:t>№ 2  </a:t>
            </a:r>
            <a:r>
              <a:rPr lang="ru-RU" sz="1900" b="1" dirty="0">
                <a:latin typeface="Times New Roman" pitchFamily="18" charset="0"/>
                <a:cs typeface="Times New Roman" pitchFamily="18" charset="0"/>
              </a:rPr>
              <a:t>к настоящим Правилам приема, которые размещены на сайте СГТУ имени Гагарина Ю.А. в разделе «Военная подготовка»). </a:t>
            </a:r>
          </a:p>
          <a:p>
            <a:pPr algn="just" eaLnBrk="1" hangingPunct="1">
              <a:lnSpc>
                <a:spcPct val="85000"/>
              </a:lnSpc>
              <a:defRPr/>
            </a:pPr>
            <a:r>
              <a:rPr lang="ru-RU" sz="1900" dirty="0" smtClean="0">
                <a:latin typeface="Times New Roman" pitchFamily="18" charset="0"/>
                <a:cs typeface="Times New Roman" pitchFamily="18" charset="0"/>
              </a:rPr>
              <a:t>6.Справка </a:t>
            </a:r>
            <a:r>
              <a:rPr lang="ru-RU" sz="1900" dirty="0">
                <a:latin typeface="Times New Roman" pitchFamily="18" charset="0"/>
                <a:cs typeface="Times New Roman" pitchFamily="18" charset="0"/>
              </a:rPr>
              <a:t>из института, подтверждающая обучение студента </a:t>
            </a:r>
            <a:r>
              <a:rPr lang="ru-RU" sz="1900" dirty="0" smtClean="0">
                <a:latin typeface="Times New Roman" pitchFamily="18" charset="0"/>
                <a:cs typeface="Times New Roman" pitchFamily="18" charset="0"/>
              </a:rPr>
              <a:t>в этом институте (</a:t>
            </a:r>
            <a:r>
              <a:rPr lang="ru-RU" sz="1900" b="1" dirty="0" smtClean="0">
                <a:latin typeface="Times New Roman" pitchFamily="18" charset="0"/>
                <a:cs typeface="Times New Roman" pitchFamily="18" charset="0"/>
              </a:rPr>
              <a:t>подтверждение того, что поступающий гражданин действительно проходит обучение по очной форме в данном вузе с указанием кода, наименования специальности и срока обучения, дата выдачи справки должна быть оформлена не ранее февраля 2026 года).</a:t>
            </a:r>
          </a:p>
          <a:p>
            <a:pPr algn="just" eaLnBrk="1" hangingPunct="1">
              <a:lnSpc>
                <a:spcPct val="85000"/>
              </a:lnSpc>
              <a:defRPr/>
            </a:pPr>
            <a:r>
              <a:rPr lang="ru-RU" sz="1900" dirty="0" smtClean="0">
                <a:latin typeface="Times New Roman" pitchFamily="18" charset="0"/>
                <a:cs typeface="Times New Roman" pitchFamily="18" charset="0"/>
              </a:rPr>
              <a:t>7.Цветная фотография без головного убора размером 4х6 см без </a:t>
            </a:r>
            <a:r>
              <a:rPr lang="ru-RU" sz="1900" dirty="0">
                <a:latin typeface="Times New Roman" pitchFamily="18" charset="0"/>
                <a:cs typeface="Times New Roman" pitchFamily="18" charset="0"/>
              </a:rPr>
              <a:t>уголка на матовой </a:t>
            </a:r>
            <a:r>
              <a:rPr lang="ru-RU" sz="1900" dirty="0" smtClean="0">
                <a:latin typeface="Times New Roman" pitchFamily="18" charset="0"/>
                <a:cs typeface="Times New Roman" pitchFamily="18" charset="0"/>
              </a:rPr>
              <a:t>бумаге</a:t>
            </a:r>
            <a:r>
              <a:rPr lang="ru-RU" sz="1900" dirty="0">
                <a:latin typeface="Times New Roman" pitchFamily="18" charset="0"/>
                <a:cs typeface="Times New Roman" pitchFamily="18" charset="0"/>
              </a:rPr>
              <a:t> </a:t>
            </a:r>
            <a:r>
              <a:rPr lang="ru-RU" sz="1900" dirty="0" smtClean="0">
                <a:latin typeface="Times New Roman" pitchFamily="18" charset="0"/>
                <a:cs typeface="Times New Roman" pitchFamily="18" charset="0"/>
              </a:rPr>
              <a:t>- 1 </a:t>
            </a:r>
            <a:r>
              <a:rPr lang="ru-RU" sz="1900" dirty="0">
                <a:latin typeface="Times New Roman" pitchFamily="18" charset="0"/>
                <a:cs typeface="Times New Roman" pitchFamily="18" charset="0"/>
              </a:rPr>
              <a:t>шт</a:t>
            </a:r>
            <a:r>
              <a:rPr lang="ru-RU" sz="1900" dirty="0" smtClean="0">
                <a:latin typeface="Times New Roman" pitchFamily="18" charset="0"/>
                <a:cs typeface="Times New Roman" pitchFamily="18" charset="0"/>
              </a:rPr>
              <a:t>. (для Карты медицинского освидетельствования).</a:t>
            </a:r>
            <a:endParaRPr lang="ru-RU" sz="1900" b="1" dirty="0">
              <a:latin typeface="Times New Roman" pitchFamily="18" charset="0"/>
              <a:cs typeface="Times New Roman" pitchFamily="18" charset="0"/>
            </a:endParaRPr>
          </a:p>
          <a:p>
            <a:pPr algn="just" eaLnBrk="1" hangingPunct="1">
              <a:lnSpc>
                <a:spcPct val="85000"/>
              </a:lnSpc>
              <a:defRPr/>
            </a:pPr>
            <a:r>
              <a:rPr lang="ru-RU" sz="1900" dirty="0" smtClean="0">
                <a:latin typeface="Times New Roman" pitchFamily="18" charset="0"/>
                <a:cs typeface="Times New Roman" pitchFamily="18" charset="0"/>
              </a:rPr>
              <a:t>8.Справка </a:t>
            </a:r>
            <a:r>
              <a:rPr lang="ru-RU" sz="1900" dirty="0">
                <a:latin typeface="Times New Roman" pitchFamily="18" charset="0"/>
                <a:cs typeface="Times New Roman" pitchFamily="18" charset="0"/>
              </a:rPr>
              <a:t>о наличии (отсутствии) судимости и (или) факта уголовного </a:t>
            </a:r>
            <a:r>
              <a:rPr lang="ru-RU" sz="1900" dirty="0" smtClean="0">
                <a:latin typeface="Times New Roman" pitchFamily="18" charset="0"/>
                <a:cs typeface="Times New Roman" pitchFamily="18" charset="0"/>
              </a:rPr>
              <a:t>преследования, либо </a:t>
            </a:r>
            <a:r>
              <a:rPr lang="ru-RU" sz="1900" dirty="0">
                <a:latin typeface="Times New Roman" pitchFamily="18" charset="0"/>
                <a:cs typeface="Times New Roman" pitchFamily="18" charset="0"/>
              </a:rPr>
              <a:t>о прекращении уголовного преследования </a:t>
            </a:r>
            <a:r>
              <a:rPr lang="ru-RU" sz="1900" dirty="0" smtClean="0">
                <a:latin typeface="Times New Roman" pitchFamily="18" charset="0"/>
                <a:cs typeface="Times New Roman" pitchFamily="18" charset="0"/>
              </a:rPr>
              <a:t>по реабилитирующим основаниям </a:t>
            </a:r>
            <a:r>
              <a:rPr lang="ru-RU" sz="1900" b="1" dirty="0" smtClean="0">
                <a:latin typeface="Times New Roman" pitchFamily="18" charset="0"/>
                <a:cs typeface="Times New Roman" pitchFamily="18" charset="0"/>
              </a:rPr>
              <a:t>(выдается </a:t>
            </a:r>
            <a:r>
              <a:rPr lang="ru-RU" sz="1900" b="1" dirty="0">
                <a:latin typeface="Times New Roman" pitchFamily="18" charset="0"/>
                <a:cs typeface="Times New Roman" pitchFamily="18" charset="0"/>
              </a:rPr>
              <a:t>органами </a:t>
            </a:r>
            <a:r>
              <a:rPr lang="ru-RU" sz="1900" b="1" dirty="0" smtClean="0">
                <a:latin typeface="Times New Roman" pitchFamily="18" charset="0"/>
                <a:cs typeface="Times New Roman" pitchFamily="18" charset="0"/>
              </a:rPr>
              <a:t>МВД, МФЦ </a:t>
            </a:r>
            <a:r>
              <a:rPr lang="ru-RU" sz="1900" b="1" dirty="0">
                <a:latin typeface="Times New Roman" pitchFamily="18" charset="0"/>
                <a:cs typeface="Times New Roman" pitchFamily="18" charset="0"/>
              </a:rPr>
              <a:t>или через </a:t>
            </a:r>
            <a:r>
              <a:rPr lang="ru-RU" sz="1900" b="1" dirty="0" smtClean="0">
                <a:latin typeface="Times New Roman" pitchFamily="18" charset="0"/>
                <a:cs typeface="Times New Roman" pitchFamily="18" charset="0"/>
              </a:rPr>
              <a:t>портал «</a:t>
            </a:r>
            <a:r>
              <a:rPr lang="ru-RU" sz="1900" b="1" dirty="0" err="1" smtClean="0">
                <a:latin typeface="Times New Roman" pitchFamily="18" charset="0"/>
                <a:cs typeface="Times New Roman" pitchFamily="18" charset="0"/>
              </a:rPr>
              <a:t>Госуслуги</a:t>
            </a:r>
            <a:r>
              <a:rPr lang="ru-RU" sz="1900" b="1" dirty="0" smtClean="0">
                <a:latin typeface="Times New Roman" pitchFamily="18" charset="0"/>
                <a:cs typeface="Times New Roman" pitchFamily="18" charset="0"/>
              </a:rPr>
              <a:t>», </a:t>
            </a:r>
            <a:r>
              <a:rPr lang="ru-RU" sz="1900" b="1" dirty="0">
                <a:latin typeface="Times New Roman" pitchFamily="18" charset="0"/>
                <a:cs typeface="Times New Roman" pitchFamily="18" charset="0"/>
              </a:rPr>
              <a:t>дата выдачи справки </a:t>
            </a:r>
            <a:r>
              <a:rPr lang="ru-RU" sz="1900" b="1" dirty="0" smtClean="0">
                <a:latin typeface="Times New Roman" pitchFamily="18" charset="0"/>
                <a:cs typeface="Times New Roman" pitchFamily="18" charset="0"/>
              </a:rPr>
              <a:t>должна </a:t>
            </a:r>
            <a:r>
              <a:rPr lang="ru-RU" sz="1900" b="1" dirty="0">
                <a:latin typeface="Times New Roman" pitchFamily="18" charset="0"/>
                <a:cs typeface="Times New Roman" pitchFamily="18" charset="0"/>
              </a:rPr>
              <a:t>быть </a:t>
            </a:r>
            <a:r>
              <a:rPr lang="ru-RU" sz="1900" b="1" dirty="0" smtClean="0">
                <a:latin typeface="Times New Roman" pitchFamily="18" charset="0"/>
                <a:cs typeface="Times New Roman" pitchFamily="18" charset="0"/>
              </a:rPr>
              <a:t>оформлена не ранее февраля 2026 года, </a:t>
            </a:r>
            <a:r>
              <a:rPr lang="ru-RU" sz="1900" b="1" dirty="0">
                <a:latin typeface="Times New Roman" pitchFamily="18" charset="0"/>
                <a:cs typeface="Times New Roman" pitchFamily="18" charset="0"/>
              </a:rPr>
              <a:t>если </a:t>
            </a:r>
            <a:r>
              <a:rPr lang="ru-RU" sz="1900" b="1" dirty="0" smtClean="0">
                <a:latin typeface="Times New Roman" pitchFamily="18" charset="0"/>
                <a:cs typeface="Times New Roman" pitchFamily="18" charset="0"/>
              </a:rPr>
              <a:t>гражданин </a:t>
            </a:r>
            <a:r>
              <a:rPr lang="ru-RU" sz="1900" b="1" dirty="0">
                <a:latin typeface="Times New Roman" pitchFamily="18" charset="0"/>
                <a:cs typeface="Times New Roman" pitchFamily="18" charset="0"/>
              </a:rPr>
              <a:t>не успевает получить справку до </a:t>
            </a:r>
            <a:r>
              <a:rPr lang="ru-RU" sz="1900" b="1" dirty="0" smtClean="0">
                <a:latin typeface="Times New Roman" pitchFamily="18" charset="0"/>
                <a:cs typeface="Times New Roman" pitchFamily="18" charset="0"/>
              </a:rPr>
              <a:t>подачи </a:t>
            </a:r>
            <a:r>
              <a:rPr lang="ru-RU" sz="1900" b="1" dirty="0">
                <a:latin typeface="Times New Roman" pitchFamily="18" charset="0"/>
                <a:cs typeface="Times New Roman" pitchFamily="18" charset="0"/>
              </a:rPr>
              <a:t>заявления, то </a:t>
            </a:r>
            <a:r>
              <a:rPr lang="ru-RU" sz="1900" b="1" dirty="0" smtClean="0">
                <a:latin typeface="Times New Roman" pitchFamily="18" charset="0"/>
                <a:cs typeface="Times New Roman" pitchFamily="18" charset="0"/>
              </a:rPr>
              <a:t>ее можно сдать </a:t>
            </a:r>
            <a:r>
              <a:rPr lang="ru-RU" sz="1900" b="1" dirty="0">
                <a:latin typeface="Times New Roman" pitchFamily="18" charset="0"/>
                <a:cs typeface="Times New Roman" pitchFamily="18" charset="0"/>
              </a:rPr>
              <a:t>вместе с результатами  медицинского освидетельствования и </a:t>
            </a:r>
            <a:r>
              <a:rPr lang="ru-RU" sz="1900" b="1" dirty="0" smtClean="0">
                <a:latin typeface="Times New Roman" pitchFamily="18" charset="0"/>
                <a:cs typeface="Times New Roman" pitchFamily="18" charset="0"/>
              </a:rPr>
              <a:t>профессионального психологического отбора, но </a:t>
            </a:r>
            <a:r>
              <a:rPr lang="ru-RU" sz="1900" b="1" dirty="0" smtClean="0">
                <a:solidFill>
                  <a:srgbClr val="FF0000"/>
                </a:solidFill>
                <a:latin typeface="Times New Roman" pitchFamily="18" charset="0"/>
                <a:cs typeface="Times New Roman" pitchFamily="18" charset="0"/>
              </a:rPr>
              <a:t>не позднее  15 мая </a:t>
            </a:r>
            <a:r>
              <a:rPr lang="ru-RU" sz="1900" b="1" smtClean="0">
                <a:solidFill>
                  <a:srgbClr val="FF0000"/>
                </a:solidFill>
                <a:latin typeface="Times New Roman" pitchFamily="18" charset="0"/>
                <a:cs typeface="Times New Roman" pitchFamily="18" charset="0"/>
              </a:rPr>
              <a:t>2026 года</a:t>
            </a:r>
            <a:r>
              <a:rPr lang="ru-RU" sz="1900" b="1" smtClean="0">
                <a:latin typeface="Times New Roman" pitchFamily="18" charset="0"/>
                <a:cs typeface="Times New Roman" pitchFamily="18" charset="0"/>
              </a:rPr>
              <a:t>).</a:t>
            </a:r>
            <a:endParaRPr lang="ru-RU" sz="1900" b="1" dirty="0">
              <a:latin typeface="Times New Roman" pitchFamily="18" charset="0"/>
              <a:cs typeface="Times New Roman" pitchFamily="18" charset="0"/>
            </a:endParaRPr>
          </a:p>
          <a:p>
            <a:pPr algn="just" eaLnBrk="1" hangingPunct="1">
              <a:lnSpc>
                <a:spcPct val="85000"/>
              </a:lnSpc>
              <a:defRPr/>
            </a:pPr>
            <a:r>
              <a:rPr lang="ru-RU" sz="1900" b="1" dirty="0" smtClean="0">
                <a:latin typeface="Times New Roman" pitchFamily="18" charset="0"/>
                <a:cs typeface="Times New Roman" pitchFamily="18" charset="0"/>
              </a:rPr>
              <a:t>При отсутствии данной справки гражданин к сдаче физической подготовки не допускается.</a:t>
            </a:r>
            <a:endParaRPr lang="ru-RU" sz="19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564461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892480" cy="6186309"/>
          </a:xfrm>
          <a:prstGeom prst="rect">
            <a:avLst/>
          </a:prstGeom>
        </p:spPr>
        <p:txBody>
          <a:bodyPr wrap="square">
            <a:spAutoFit/>
          </a:bodyPr>
          <a:lstStyle/>
          <a:p>
            <a:pPr algn="ctr" eaLnBrk="1" hangingPunct="1">
              <a:defRPr/>
            </a:pPr>
            <a:r>
              <a:rPr lang="en-US" sz="2800" b="1" u="sng" dirty="0" smtClean="0">
                <a:solidFill>
                  <a:srgbClr val="0033CC"/>
                </a:solidFill>
                <a:latin typeface="Times New Roman" pitchFamily="18" charset="0"/>
                <a:cs typeface="Times New Roman" pitchFamily="18" charset="0"/>
              </a:rPr>
              <a:t>II </a:t>
            </a:r>
            <a:r>
              <a:rPr lang="ru-RU" sz="2800" b="1" u="sng" dirty="0" smtClean="0">
                <a:solidFill>
                  <a:srgbClr val="0033CC"/>
                </a:solidFill>
                <a:latin typeface="Times New Roman" pitchFamily="18" charset="0"/>
                <a:cs typeface="Times New Roman" pitchFamily="18" charset="0"/>
              </a:rPr>
              <a:t>этап предварительного отбора - п</a:t>
            </a:r>
            <a:r>
              <a:rPr lang="ru-RU" sz="2600" b="1" u="sng" dirty="0" smtClean="0">
                <a:solidFill>
                  <a:srgbClr val="0033CC"/>
                </a:solidFill>
                <a:latin typeface="Times New Roman" pitchFamily="18" charset="0"/>
                <a:cs typeface="Times New Roman" pitchFamily="18" charset="0"/>
              </a:rPr>
              <a:t>рохождение </a:t>
            </a:r>
            <a:r>
              <a:rPr lang="ru-RU" sz="2600" b="1" u="sng" dirty="0">
                <a:solidFill>
                  <a:srgbClr val="0033CC"/>
                </a:solidFill>
                <a:latin typeface="Times New Roman" pitchFamily="18" charset="0"/>
                <a:cs typeface="Times New Roman" pitchFamily="18" charset="0"/>
              </a:rPr>
              <a:t>медицинского освидетельствования и </a:t>
            </a:r>
            <a:r>
              <a:rPr lang="ru-RU" sz="2600" b="1" u="sng" dirty="0" smtClean="0">
                <a:solidFill>
                  <a:srgbClr val="0033CC"/>
                </a:solidFill>
                <a:latin typeface="Times New Roman" pitchFamily="18" charset="0"/>
                <a:cs typeface="Times New Roman" pitchFamily="18" charset="0"/>
              </a:rPr>
              <a:t>профессионального </a:t>
            </a:r>
            <a:r>
              <a:rPr lang="ru-RU" sz="2600" b="1" u="sng" dirty="0">
                <a:solidFill>
                  <a:srgbClr val="0033CC"/>
                </a:solidFill>
                <a:latin typeface="Times New Roman" pitchFamily="18" charset="0"/>
                <a:cs typeface="Times New Roman" pitchFamily="18" charset="0"/>
              </a:rPr>
              <a:t>психологического отбора в военных комиссариатах </a:t>
            </a:r>
            <a:r>
              <a:rPr lang="ru-RU" sz="2600" b="1" u="sng" dirty="0" smtClean="0">
                <a:solidFill>
                  <a:srgbClr val="0033CC"/>
                </a:solidFill>
                <a:latin typeface="Times New Roman" pitchFamily="18" charset="0"/>
                <a:cs typeface="Times New Roman" pitchFamily="18" charset="0"/>
              </a:rPr>
              <a:t>по месту </a:t>
            </a:r>
            <a:r>
              <a:rPr lang="ru-RU" sz="2600" b="1" u="sng" dirty="0">
                <a:solidFill>
                  <a:srgbClr val="0033CC"/>
                </a:solidFill>
                <a:latin typeface="Times New Roman" pitchFamily="18" charset="0"/>
                <a:cs typeface="Times New Roman" pitchFamily="18" charset="0"/>
              </a:rPr>
              <a:t>воинского </a:t>
            </a:r>
            <a:r>
              <a:rPr lang="ru-RU" sz="2600" b="1" u="sng" dirty="0" smtClean="0">
                <a:solidFill>
                  <a:srgbClr val="0033CC"/>
                </a:solidFill>
                <a:latin typeface="Times New Roman" pitchFamily="18" charset="0"/>
                <a:cs typeface="Times New Roman" pitchFamily="18" charset="0"/>
              </a:rPr>
              <a:t>учета</a:t>
            </a:r>
          </a:p>
          <a:p>
            <a:pPr algn="ctr" eaLnBrk="1" hangingPunct="1">
              <a:defRPr/>
            </a:pPr>
            <a:r>
              <a:rPr lang="ru-RU" sz="2600" b="1" dirty="0">
                <a:solidFill>
                  <a:srgbClr val="C00000"/>
                </a:solidFill>
                <a:latin typeface="Times New Roman" pitchFamily="18" charset="0"/>
                <a:cs typeface="Times New Roman" pitchFamily="18" charset="0"/>
              </a:rPr>
              <a:t>с </a:t>
            </a:r>
            <a:r>
              <a:rPr lang="ru-RU" sz="2600" b="1" dirty="0" smtClean="0">
                <a:solidFill>
                  <a:srgbClr val="C00000"/>
                </a:solidFill>
                <a:latin typeface="Times New Roman" pitchFamily="18" charset="0"/>
                <a:cs typeface="Times New Roman" pitchFamily="18" charset="0"/>
              </a:rPr>
              <a:t>23.03.2026  </a:t>
            </a:r>
            <a:r>
              <a:rPr lang="ru-RU" sz="2600" b="1" dirty="0">
                <a:solidFill>
                  <a:srgbClr val="C00000"/>
                </a:solidFill>
                <a:latin typeface="Times New Roman" pitchFamily="18" charset="0"/>
                <a:cs typeface="Times New Roman" pitchFamily="18" charset="0"/>
              </a:rPr>
              <a:t>по </a:t>
            </a:r>
            <a:r>
              <a:rPr lang="ru-RU" sz="2600" b="1" dirty="0" smtClean="0">
                <a:solidFill>
                  <a:srgbClr val="C00000"/>
                </a:solidFill>
                <a:latin typeface="Times New Roman" pitchFamily="18" charset="0"/>
                <a:cs typeface="Times New Roman" pitchFamily="18" charset="0"/>
              </a:rPr>
              <a:t>15.05.2026 </a:t>
            </a:r>
            <a:endParaRPr lang="ru-RU" sz="2600" b="1" dirty="0">
              <a:solidFill>
                <a:srgbClr val="C00000"/>
              </a:solidFill>
              <a:latin typeface="Times New Roman" pitchFamily="18" charset="0"/>
              <a:cs typeface="Times New Roman" pitchFamily="18" charset="0"/>
            </a:endParaRPr>
          </a:p>
          <a:p>
            <a:pPr algn="just" eaLnBrk="1" hangingPunct="1">
              <a:defRPr/>
            </a:pPr>
            <a:r>
              <a:rPr lang="ru-RU" sz="2400" dirty="0" smtClean="0">
                <a:latin typeface="Times New Roman" pitchFamily="18" charset="0"/>
                <a:cs typeface="Times New Roman" pitchFamily="18" charset="0"/>
              </a:rPr>
              <a:t>    Каждый гражданин после </a:t>
            </a:r>
            <a:r>
              <a:rPr lang="ru-RU" sz="2400" dirty="0">
                <a:latin typeface="Times New Roman" pitchFamily="18" charset="0"/>
                <a:cs typeface="Times New Roman" pitchFamily="18" charset="0"/>
              </a:rPr>
              <a:t>подачи </a:t>
            </a:r>
            <a:r>
              <a:rPr lang="ru-RU" sz="2400" dirty="0" smtClean="0">
                <a:latin typeface="Times New Roman" pitchFamily="18" charset="0"/>
                <a:cs typeface="Times New Roman" pitchFamily="18" charset="0"/>
              </a:rPr>
              <a:t>документов получает </a:t>
            </a:r>
            <a:r>
              <a:rPr lang="ru-RU" sz="2400" dirty="0">
                <a:latin typeface="Times New Roman" pitchFamily="18" charset="0"/>
                <a:cs typeface="Times New Roman" pitchFamily="18" charset="0"/>
              </a:rPr>
              <a:t>на руки документы для военного комиссариата:</a:t>
            </a:r>
          </a:p>
          <a:p>
            <a:pPr algn="just" eaLnBrk="1" hangingPunct="1">
              <a:defRPr/>
            </a:pPr>
            <a:r>
              <a:rPr lang="ru-RU" sz="2400" dirty="0" smtClean="0">
                <a:latin typeface="Times New Roman" pitchFamily="18" charset="0"/>
                <a:cs typeface="Times New Roman" pitchFamily="18" charset="0"/>
              </a:rPr>
              <a:t>1.  Характеристика из института - 1 (один) экземпляр.</a:t>
            </a:r>
          </a:p>
          <a:p>
            <a:pPr eaLnBrk="1" hangingPunct="1">
              <a:defRPr/>
            </a:pPr>
            <a:r>
              <a:rPr lang="ru-RU" sz="2400" dirty="0" smtClean="0">
                <a:latin typeface="Times New Roman" pitchFamily="18" charset="0"/>
                <a:cs typeface="Times New Roman" pitchFamily="18" charset="0"/>
              </a:rPr>
              <a:t>2.  Направление на медицинское освидетельствование в военный комиссариат, в котором гражданин состоит на воинском учете.</a:t>
            </a:r>
          </a:p>
          <a:p>
            <a:pPr eaLnBrk="1" hangingPunct="1">
              <a:defRPr/>
            </a:pPr>
            <a:r>
              <a:rPr lang="ru-RU" sz="2400" dirty="0" smtClean="0">
                <a:latin typeface="Times New Roman" pitchFamily="18" charset="0"/>
                <a:cs typeface="Times New Roman" pitchFamily="18" charset="0"/>
              </a:rPr>
              <a:t>3.  Карта медицинского освидетельствования гражданина, поступающего в военный </a:t>
            </a:r>
            <a:r>
              <a:rPr lang="ru-RU" sz="2400" dirty="0">
                <a:latin typeface="Times New Roman" pitchFamily="18" charset="0"/>
                <a:cs typeface="Times New Roman" pitchFamily="18" charset="0"/>
              </a:rPr>
              <a:t>учебный </a:t>
            </a:r>
            <a:r>
              <a:rPr lang="ru-RU" sz="2400" dirty="0" smtClean="0">
                <a:latin typeface="Times New Roman" pitchFamily="18" charset="0"/>
                <a:cs typeface="Times New Roman" pitchFamily="18" charset="0"/>
              </a:rPr>
              <a:t>центр (</a:t>
            </a:r>
            <a:r>
              <a:rPr lang="ru-RU" sz="2400" dirty="0">
                <a:latin typeface="Times New Roman" pitchFamily="18" charset="0"/>
                <a:cs typeface="Times New Roman" pitchFamily="18" charset="0"/>
              </a:rPr>
              <a:t>с фотографией </a:t>
            </a:r>
            <a:r>
              <a:rPr lang="ru-RU" sz="2400" dirty="0" smtClean="0">
                <a:latin typeface="Times New Roman" pitchFamily="18" charset="0"/>
                <a:cs typeface="Times New Roman" pitchFamily="18" charset="0"/>
              </a:rPr>
              <a:t>4х6 </a:t>
            </a:r>
            <a:r>
              <a:rPr lang="ru-RU" sz="2400" dirty="0">
                <a:latin typeface="Times New Roman" pitchFamily="18" charset="0"/>
                <a:cs typeface="Times New Roman" pitchFamily="18" charset="0"/>
              </a:rPr>
              <a:t>см</a:t>
            </a:r>
            <a:r>
              <a:rPr lang="ru-RU" sz="2400" dirty="0" smtClean="0">
                <a:latin typeface="Times New Roman" pitchFamily="18" charset="0"/>
                <a:cs typeface="Times New Roman" pitchFamily="18" charset="0"/>
              </a:rPr>
              <a:t>). </a:t>
            </a:r>
          </a:p>
          <a:p>
            <a:pPr algn="just" eaLnBrk="1" hangingPunct="1">
              <a:defRPr/>
            </a:pPr>
            <a:r>
              <a:rPr lang="ru-RU" sz="2400" dirty="0" smtClean="0">
                <a:latin typeface="Times New Roman" pitchFamily="18" charset="0"/>
                <a:cs typeface="Times New Roman" pitchFamily="18" charset="0"/>
              </a:rPr>
              <a:t>     Далее с этими документами гражданин  проходит медицинское освидетельствование и профессиональный психологический отбор в военном комиссариате, в котором состоит  на воинском учете</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 указанные сроки.</a:t>
            </a:r>
            <a:endParaRPr lang="ru-RU" sz="24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Прямоугольник 5"/>
          <p:cNvSpPr>
            <a:spLocks noChangeArrowheads="1"/>
          </p:cNvSpPr>
          <p:nvPr/>
        </p:nvSpPr>
        <p:spPr bwMode="auto">
          <a:xfrm>
            <a:off x="395536" y="188640"/>
            <a:ext cx="8424936" cy="6294031"/>
          </a:xfrm>
          <a:prstGeom prst="rect">
            <a:avLst/>
          </a:prstGeom>
          <a:noFill/>
          <a:ln w="9525">
            <a:noFill/>
            <a:miter lim="800000"/>
            <a:headEnd/>
            <a:tailEnd/>
          </a:ln>
        </p:spPr>
        <p:txBody>
          <a:bodyPr wrap="square">
            <a:spAutoFit/>
          </a:bodyPr>
          <a:lstStyle/>
          <a:p>
            <a:pPr algn="just" eaLnBrk="1" hangingPunct="1">
              <a:defRPr/>
            </a:pPr>
            <a:r>
              <a:rPr lang="ru-RU" sz="23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После </a:t>
            </a:r>
            <a:r>
              <a:rPr lang="ru-RU" sz="2000" dirty="0">
                <a:latin typeface="Times New Roman" pitchFamily="18" charset="0"/>
                <a:cs typeface="Times New Roman" pitchFamily="18" charset="0"/>
              </a:rPr>
              <a:t>прохождения медицинского освидетельствования и профессионального психологического отбора в военном комиссариате   </a:t>
            </a:r>
            <a:r>
              <a:rPr lang="ru-RU" sz="2000" dirty="0" smtClean="0">
                <a:latin typeface="Times New Roman" pitchFamily="18" charset="0"/>
                <a:cs typeface="Times New Roman" pitchFamily="18" charset="0"/>
              </a:rPr>
              <a:t>гражданину на руки  выдают </a:t>
            </a:r>
            <a:r>
              <a:rPr lang="ru-RU" sz="2000" b="1" dirty="0" smtClean="0">
                <a:latin typeface="Times New Roman" pitchFamily="18" charset="0"/>
                <a:cs typeface="Times New Roman" pitchFamily="18" charset="0"/>
              </a:rPr>
              <a:t>заполненную </a:t>
            </a:r>
            <a:r>
              <a:rPr lang="ru-RU" sz="2000" b="1" dirty="0">
                <a:latin typeface="Times New Roman" pitchFamily="18" charset="0"/>
                <a:cs typeface="Times New Roman" pitchFamily="18" charset="0"/>
              </a:rPr>
              <a:t>Карту медицинского освидетельствования и Карту профессионального психологического отбора</a:t>
            </a:r>
            <a:r>
              <a:rPr lang="ru-RU" sz="2000" dirty="0" smtClean="0">
                <a:latin typeface="Times New Roman" pitchFamily="18" charset="0"/>
                <a:cs typeface="Times New Roman" pitchFamily="18" charset="0"/>
              </a:rPr>
              <a:t>.</a:t>
            </a:r>
          </a:p>
          <a:p>
            <a:pPr algn="just" eaLnBrk="1" hangingPunct="1">
              <a:defRPr/>
            </a:pPr>
            <a:r>
              <a:rPr lang="ru-RU" sz="2000" b="1" dirty="0" smtClean="0">
                <a:latin typeface="Times New Roman" pitchFamily="18" charset="0"/>
                <a:cs typeface="Times New Roman" pitchFamily="18" charset="0"/>
              </a:rPr>
              <a:t>     В </a:t>
            </a:r>
            <a:r>
              <a:rPr lang="ru-RU" sz="2000" b="1" dirty="0">
                <a:latin typeface="Times New Roman" pitchFamily="18" charset="0"/>
                <a:cs typeface="Times New Roman" pitchFamily="18" charset="0"/>
              </a:rPr>
              <a:t>Карте медицинского освидетельствования (последняя страница) в разделе 7 заключения ВВК помимо указания категории годности к военной службе также должна быть запись «</a:t>
            </a:r>
            <a:r>
              <a:rPr lang="ru-RU" sz="2000" b="1" i="1" dirty="0">
                <a:latin typeface="Times New Roman" pitchFamily="18" charset="0"/>
                <a:cs typeface="Times New Roman" pitchFamily="18" charset="0"/>
              </a:rPr>
              <a:t>Годен (не годен) к обучению в военном учебном центре при </a:t>
            </a:r>
            <a:r>
              <a:rPr lang="ru-RU" sz="2000" b="1" i="1" dirty="0" smtClean="0">
                <a:latin typeface="Times New Roman" pitchFamily="18" charset="0"/>
                <a:cs typeface="Times New Roman" pitchFamily="18" charset="0"/>
              </a:rPr>
              <a:t>СГТУ имени Гагарина Ю.А.</a:t>
            </a:r>
            <a:r>
              <a:rPr lang="ru-RU" sz="2000" b="1" dirty="0" smtClean="0">
                <a:latin typeface="Times New Roman" pitchFamily="18" charset="0"/>
                <a:cs typeface="Times New Roman" pitchFamily="18" charset="0"/>
              </a:rPr>
              <a:t>», </a:t>
            </a:r>
            <a:r>
              <a:rPr lang="ru-RU" sz="2000" b="1" u="sng" dirty="0">
                <a:latin typeface="Times New Roman" pitchFamily="18" charset="0"/>
                <a:cs typeface="Times New Roman" pitchFamily="18" charset="0"/>
              </a:rPr>
              <a:t>на 1-ой странице </a:t>
            </a:r>
            <a:r>
              <a:rPr lang="ru-RU" sz="2000" b="1" u="sng" dirty="0" smtClean="0">
                <a:latin typeface="Times New Roman" pitchFamily="18" charset="0"/>
                <a:cs typeface="Times New Roman" pitchFamily="18" charset="0"/>
              </a:rPr>
              <a:t>– наличие </a:t>
            </a:r>
            <a:r>
              <a:rPr lang="ru-RU" sz="2000" b="1" u="sng" dirty="0">
                <a:latin typeface="Times New Roman" pitchFamily="18" charset="0"/>
                <a:cs typeface="Times New Roman" pitchFamily="18" charset="0"/>
              </a:rPr>
              <a:t>печати военного комиссариата на фото </a:t>
            </a:r>
            <a:r>
              <a:rPr lang="ru-RU" sz="2000" b="1" u="sng" dirty="0" smtClean="0">
                <a:latin typeface="Times New Roman" pitchFamily="18" charset="0"/>
                <a:cs typeface="Times New Roman" pitchFamily="18" charset="0"/>
              </a:rPr>
              <a:t>и на 4-ой странице – наличие подписей и печатей врача, Председателя и  </a:t>
            </a:r>
            <a:r>
              <a:rPr lang="ru-RU" sz="2000" b="1" u="sng" dirty="0">
                <a:latin typeface="Times New Roman" pitchFamily="18" charset="0"/>
                <a:cs typeface="Times New Roman" pitchFamily="18" charset="0"/>
              </a:rPr>
              <a:t>секретаря </a:t>
            </a:r>
            <a:r>
              <a:rPr lang="ru-RU" sz="2000" b="1" u="sng" dirty="0" smtClean="0">
                <a:latin typeface="Times New Roman" pitchFamily="18" charset="0"/>
                <a:cs typeface="Times New Roman" pitchFamily="18" charset="0"/>
              </a:rPr>
              <a:t>ВК</a:t>
            </a:r>
            <a:r>
              <a:rPr lang="ru-RU" sz="2000" b="1" u="sng" dirty="0">
                <a:latin typeface="Times New Roman" pitchFamily="18" charset="0"/>
                <a:cs typeface="Times New Roman" pitchFamily="18" charset="0"/>
              </a:rPr>
              <a:t>, номера и даты протокола</a:t>
            </a:r>
            <a:r>
              <a:rPr lang="ru-RU" sz="2000" b="1" u="sng" dirty="0" smtClean="0">
                <a:latin typeface="Times New Roman" pitchFamily="18" charset="0"/>
                <a:cs typeface="Times New Roman" pitchFamily="18" charset="0"/>
              </a:rPr>
              <a:t>.</a:t>
            </a:r>
            <a:endParaRPr lang="en-US" sz="2000" b="1" u="sng" dirty="0" smtClean="0">
              <a:latin typeface="Times New Roman" pitchFamily="18" charset="0"/>
              <a:cs typeface="Times New Roman" pitchFamily="18" charset="0"/>
            </a:endParaRPr>
          </a:p>
          <a:p>
            <a:pPr algn="just" eaLnBrk="1" hangingPunct="1">
              <a:defRPr/>
            </a:pPr>
            <a:r>
              <a:rPr lang="en-US" sz="20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В </a:t>
            </a:r>
            <a:r>
              <a:rPr lang="ru-RU" sz="2000" b="1" dirty="0" smtClean="0">
                <a:latin typeface="Times New Roman" pitchFamily="18" charset="0"/>
                <a:cs typeface="Times New Roman" pitchFamily="18" charset="0"/>
              </a:rPr>
              <a:t>Карте профессионального психологического отбора в заключении помимо категории годности также должна быть запись «</a:t>
            </a:r>
            <a:r>
              <a:rPr lang="ru-RU" sz="2000" b="1" i="1" dirty="0" smtClean="0">
                <a:latin typeface="Times New Roman" pitchFamily="18" charset="0"/>
                <a:cs typeface="Times New Roman" pitchFamily="18" charset="0"/>
              </a:rPr>
              <a:t>Годен (не годен) к обучению в военном учебном центре при СГТУ имени </a:t>
            </a:r>
            <a:endParaRPr lang="en-US" sz="2000" b="1" i="1" dirty="0" smtClean="0">
              <a:latin typeface="Times New Roman" pitchFamily="18" charset="0"/>
              <a:cs typeface="Times New Roman" pitchFamily="18" charset="0"/>
            </a:endParaRPr>
          </a:p>
          <a:p>
            <a:pPr algn="just" eaLnBrk="1" hangingPunct="1">
              <a:defRPr/>
            </a:pPr>
            <a:r>
              <a:rPr lang="ru-RU" sz="2000" b="1" i="1" dirty="0" smtClean="0">
                <a:latin typeface="Times New Roman" pitchFamily="18" charset="0"/>
                <a:cs typeface="Times New Roman" pitchFamily="18" charset="0"/>
              </a:rPr>
              <a:t>Гагарина </a:t>
            </a:r>
            <a:r>
              <a:rPr lang="ru-RU" sz="2000" b="1" i="1" dirty="0" smtClean="0">
                <a:latin typeface="Times New Roman" pitchFamily="18" charset="0"/>
                <a:cs typeface="Times New Roman" pitchFamily="18" charset="0"/>
              </a:rPr>
              <a:t>Ю.А.</a:t>
            </a:r>
            <a:r>
              <a:rPr lang="ru-RU" sz="2000" b="1"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just" eaLnBrk="1" hangingPunct="1">
              <a:defRPr/>
            </a:pP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Эти документы необходимо </a:t>
            </a:r>
            <a:r>
              <a:rPr lang="ru-RU" sz="2000" dirty="0">
                <a:latin typeface="Times New Roman" pitchFamily="18" charset="0"/>
                <a:cs typeface="Times New Roman" pitchFamily="18" charset="0"/>
              </a:rPr>
              <a:t>сдать секретарю конкурсной комиссии в учебную часть военного учебного центра (туда </a:t>
            </a:r>
            <a:r>
              <a:rPr lang="ru-RU" sz="2000" dirty="0" smtClean="0">
                <a:latin typeface="Times New Roman" pitchFamily="18" charset="0"/>
                <a:cs typeface="Times New Roman" pitchFamily="18" charset="0"/>
              </a:rPr>
              <a:t>же, где </a:t>
            </a:r>
            <a:r>
              <a:rPr lang="ru-RU" sz="2000" dirty="0">
                <a:latin typeface="Times New Roman" pitchFamily="18" charset="0"/>
                <a:cs typeface="Times New Roman" pitchFamily="18" charset="0"/>
              </a:rPr>
              <a:t>подавали документы для участия в </a:t>
            </a:r>
            <a:r>
              <a:rPr lang="ru-RU" sz="2000" dirty="0" smtClean="0">
                <a:latin typeface="Times New Roman" pitchFamily="18" charset="0"/>
                <a:cs typeface="Times New Roman" pitchFamily="18" charset="0"/>
              </a:rPr>
              <a:t>конкурсе, кабинет №345</a:t>
            </a:r>
            <a:r>
              <a:rPr lang="ru-RU"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just" eaLnBrk="1" hangingPunct="1">
              <a:defRPr/>
            </a:pPr>
            <a:r>
              <a:rPr lang="ru-RU" sz="2000" b="1" dirty="0" smtClean="0">
                <a:solidFill>
                  <a:srgbClr val="FF0000"/>
                </a:solidFill>
                <a:latin typeface="Times New Roman" pitchFamily="18" charset="0"/>
                <a:cs typeface="Times New Roman" pitchFamily="18" charset="0"/>
              </a:rPr>
              <a:t>не позднее</a:t>
            </a:r>
            <a:r>
              <a:rPr lang="ru-RU" sz="2000" dirty="0" smtClean="0">
                <a:latin typeface="Times New Roman" pitchFamily="18" charset="0"/>
                <a:cs typeface="Times New Roman" pitchFamily="18" charset="0"/>
              </a:rPr>
              <a:t> </a:t>
            </a:r>
            <a:r>
              <a:rPr lang="ru-RU" sz="2000" b="1" dirty="0" smtClean="0">
                <a:solidFill>
                  <a:srgbClr val="FF0000"/>
                </a:solidFill>
                <a:latin typeface="Times New Roman" pitchFamily="18" charset="0"/>
                <a:cs typeface="Times New Roman" pitchFamily="18" charset="0"/>
              </a:rPr>
              <a:t>15 мая   2026 года.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8640960" cy="6617196"/>
          </a:xfrm>
          <a:prstGeom prst="rect">
            <a:avLst/>
          </a:prstGeom>
        </p:spPr>
        <p:txBody>
          <a:bodyPr wrap="square">
            <a:spAutoFit/>
          </a:bodyPr>
          <a:lstStyle/>
          <a:p>
            <a:pPr algn="ctr" eaLnBrk="1" hangingPunct="1">
              <a:defRPr/>
            </a:pPr>
            <a:r>
              <a:rPr lang="en-US" sz="2800" b="1" u="sng" dirty="0">
                <a:solidFill>
                  <a:srgbClr val="0033CC"/>
                </a:solidFill>
                <a:latin typeface="Times New Roman" pitchFamily="18" charset="0"/>
                <a:cs typeface="Times New Roman" pitchFamily="18" charset="0"/>
              </a:rPr>
              <a:t>III </a:t>
            </a:r>
            <a:r>
              <a:rPr lang="ru-RU" sz="2800" b="1" u="sng" dirty="0" smtClean="0">
                <a:solidFill>
                  <a:srgbClr val="0033CC"/>
                </a:solidFill>
                <a:latin typeface="Times New Roman" pitchFamily="18" charset="0"/>
                <a:cs typeface="Times New Roman" pitchFamily="18" charset="0"/>
              </a:rPr>
              <a:t>этап конкурсного отбора – оценка уровня физической подготовки согласно расписанию сдачи нормативов</a:t>
            </a:r>
            <a:endParaRPr lang="ru-RU" sz="2600" b="1" u="sng" dirty="0" smtClean="0">
              <a:solidFill>
                <a:srgbClr val="0033CC"/>
              </a:solidFill>
              <a:latin typeface="Times New Roman" pitchFamily="18" charset="0"/>
              <a:cs typeface="Times New Roman" pitchFamily="18" charset="0"/>
            </a:endParaRPr>
          </a:p>
          <a:p>
            <a:pPr algn="ctr" eaLnBrk="1" hangingPunct="1">
              <a:defRPr/>
            </a:pPr>
            <a:r>
              <a:rPr lang="ru-RU" sz="2600" b="1" dirty="0">
                <a:solidFill>
                  <a:srgbClr val="C00000"/>
                </a:solidFill>
                <a:latin typeface="Times New Roman" pitchFamily="18" charset="0"/>
                <a:cs typeface="Times New Roman" pitchFamily="18" charset="0"/>
              </a:rPr>
              <a:t>с </a:t>
            </a:r>
            <a:r>
              <a:rPr lang="ru-RU" sz="2600" b="1" dirty="0" smtClean="0">
                <a:solidFill>
                  <a:srgbClr val="C00000"/>
                </a:solidFill>
                <a:latin typeface="Times New Roman" pitchFamily="18" charset="0"/>
                <a:cs typeface="Times New Roman" pitchFamily="18" charset="0"/>
              </a:rPr>
              <a:t>25.05.2026 по 29.05.2026  </a:t>
            </a:r>
          </a:p>
          <a:p>
            <a:pPr algn="ctr" eaLnBrk="1" hangingPunct="1">
              <a:defRPr/>
            </a:pPr>
            <a:endParaRPr lang="ru-RU" sz="2600" b="1" dirty="0" smtClean="0">
              <a:solidFill>
                <a:srgbClr val="C00000"/>
              </a:solidFill>
              <a:latin typeface="Times New Roman" pitchFamily="18" charset="0"/>
              <a:cs typeface="Times New Roman" pitchFamily="18" charset="0"/>
            </a:endParaRPr>
          </a:p>
          <a:p>
            <a:pPr algn="just" eaLnBrk="1" hangingPunct="1">
              <a:defRPr/>
            </a:pPr>
            <a:r>
              <a:rPr lang="ru-RU" sz="2400" dirty="0" smtClean="0">
                <a:solidFill>
                  <a:srgbClr val="000000"/>
                </a:solidFill>
                <a:latin typeface="Times New Roman" pitchFamily="18" charset="0"/>
                <a:cs typeface="Times New Roman" pitchFamily="18" charset="0"/>
              </a:rPr>
              <a:t>     Оценка </a:t>
            </a:r>
            <a:r>
              <a:rPr lang="ru-RU" sz="2400" dirty="0">
                <a:solidFill>
                  <a:srgbClr val="000000"/>
                </a:solidFill>
                <a:latin typeface="Times New Roman" pitchFamily="18" charset="0"/>
                <a:cs typeface="Times New Roman" pitchFamily="18" charset="0"/>
              </a:rPr>
              <a:t>уровня физической подготовки осуществляется по </a:t>
            </a:r>
            <a:r>
              <a:rPr lang="ru-RU" sz="2400" dirty="0" err="1">
                <a:solidFill>
                  <a:srgbClr val="000000"/>
                </a:solidFill>
                <a:latin typeface="Times New Roman" pitchFamily="18" charset="0"/>
                <a:cs typeface="Times New Roman" pitchFamily="18" charset="0"/>
              </a:rPr>
              <a:t>стобалльной</a:t>
            </a:r>
            <a:r>
              <a:rPr lang="ru-RU" sz="2400" dirty="0">
                <a:solidFill>
                  <a:srgbClr val="000000"/>
                </a:solidFill>
                <a:latin typeface="Times New Roman" pitchFamily="18" charset="0"/>
                <a:cs typeface="Times New Roman" pitchFamily="18" charset="0"/>
              </a:rPr>
              <a:t> шкале.</a:t>
            </a:r>
          </a:p>
          <a:p>
            <a:pPr algn="just" eaLnBrk="1" hangingPunct="1">
              <a:defRPr/>
            </a:pPr>
            <a:r>
              <a:rPr lang="ru-RU" sz="2400" dirty="0">
                <a:solidFill>
                  <a:srgbClr val="000000"/>
                </a:solidFill>
                <a:latin typeface="Times New Roman" pitchFamily="18" charset="0"/>
                <a:cs typeface="Times New Roman" pitchFamily="18" charset="0"/>
              </a:rPr>
              <a:t>     Оценка успеваемости граждан производится на основании данных, представляемых образовательными организациями (средний балл по результатам </a:t>
            </a:r>
            <a:r>
              <a:rPr lang="ru-RU" sz="2400" dirty="0" smtClean="0">
                <a:solidFill>
                  <a:srgbClr val="000000"/>
                </a:solidFill>
                <a:latin typeface="Times New Roman" pitchFamily="18" charset="0"/>
                <a:cs typeface="Times New Roman" pitchFamily="18" charset="0"/>
              </a:rPr>
              <a:t>промежуточной </a:t>
            </a:r>
            <a:r>
              <a:rPr lang="ru-RU" sz="2400" dirty="0">
                <a:solidFill>
                  <a:srgbClr val="000000"/>
                </a:solidFill>
                <a:latin typeface="Times New Roman" pitchFamily="18" charset="0"/>
                <a:cs typeface="Times New Roman" pitchFamily="18" charset="0"/>
              </a:rPr>
              <a:t>аттестации).</a:t>
            </a:r>
          </a:p>
          <a:p>
            <a:pPr algn="just" eaLnBrk="1" hangingPunct="1">
              <a:defRPr/>
            </a:pPr>
            <a:r>
              <a:rPr lang="ru-RU" sz="2400" dirty="0">
                <a:solidFill>
                  <a:srgbClr val="000000"/>
                </a:solidFill>
                <a:latin typeface="Times New Roman" pitchFamily="18" charset="0"/>
                <a:cs typeface="Times New Roman" pitchFamily="18" charset="0"/>
              </a:rPr>
              <a:t>      Средний балл успеваемости из пятибалльной системы переводится в </a:t>
            </a:r>
            <a:r>
              <a:rPr lang="ru-RU" sz="2400" dirty="0" err="1">
                <a:solidFill>
                  <a:srgbClr val="000000"/>
                </a:solidFill>
                <a:latin typeface="Times New Roman" pitchFamily="18" charset="0"/>
                <a:cs typeface="Times New Roman" pitchFamily="18" charset="0"/>
              </a:rPr>
              <a:t>стобалльную</a:t>
            </a:r>
            <a:r>
              <a:rPr lang="ru-RU" sz="2400" dirty="0">
                <a:solidFill>
                  <a:srgbClr val="000000"/>
                </a:solidFill>
                <a:latin typeface="Times New Roman" pitchFamily="18" charset="0"/>
                <a:cs typeface="Times New Roman" pitchFamily="18" charset="0"/>
              </a:rPr>
              <a:t> систему (приложение № 10 к настоящим Правилам) и вносится в протокол конкурсного отбора граждан, изъявивших желание пройти обучение по программе военной подготовки солдат запаса в военном учебном центре.</a:t>
            </a:r>
          </a:p>
          <a:p>
            <a:pPr algn="just" eaLnBrk="1" hangingPunct="1">
              <a:defRPr/>
            </a:pPr>
            <a:endParaRPr lang="ru-RU" sz="2400" dirty="0">
              <a:solidFill>
                <a:srgbClr val="000000"/>
              </a:solidFill>
              <a:latin typeface="Arial"/>
            </a:endParaRPr>
          </a:p>
        </p:txBody>
      </p:sp>
    </p:spTree>
    <p:extLst>
      <p:ext uri="{BB962C8B-B14F-4D97-AF65-F5344CB8AC3E}">
        <p14:creationId xmlns="" xmlns:p14="http://schemas.microsoft.com/office/powerpoint/2010/main" val="2196396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323528" y="116632"/>
            <a:ext cx="8568952" cy="6552728"/>
          </a:xfrm>
        </p:spPr>
        <p:txBody>
          <a:bodyPr/>
          <a:lstStyle/>
          <a:p>
            <a:pPr algn="l" eaLnBrk="1" hangingPunct="1">
              <a:defRPr/>
            </a:pPr>
            <a:r>
              <a:rPr lang="ru-RU" sz="2800" b="1" u="sng" dirty="0" smtClean="0">
                <a:solidFill>
                  <a:srgbClr val="0033CC"/>
                </a:solidFill>
                <a:latin typeface="Times New Roman" pitchFamily="18" charset="0"/>
                <a:cs typeface="Times New Roman" pitchFamily="18" charset="0"/>
              </a:rPr>
              <a:t/>
            </a:r>
            <a:br>
              <a:rPr lang="ru-RU" sz="2800" b="1" u="sng" dirty="0" smtClean="0">
                <a:solidFill>
                  <a:srgbClr val="0033CC"/>
                </a:solidFill>
                <a:latin typeface="Times New Roman" pitchFamily="18" charset="0"/>
                <a:cs typeface="Times New Roman" pitchFamily="18" charset="0"/>
              </a:rPr>
            </a:br>
            <a:r>
              <a:rPr lang="ru-RU" sz="2800" b="1" dirty="0" smtClean="0">
                <a:solidFill>
                  <a:srgbClr val="0033CC"/>
                </a:solidFill>
                <a:latin typeface="Times New Roman" pitchFamily="18" charset="0"/>
                <a:cs typeface="Times New Roman" pitchFamily="18" charset="0"/>
              </a:rPr>
              <a:t>               </a:t>
            </a:r>
            <a:br>
              <a:rPr lang="ru-RU" sz="2800" b="1" dirty="0" smtClean="0">
                <a:solidFill>
                  <a:srgbClr val="0033CC"/>
                </a:solidFill>
                <a:latin typeface="Times New Roman" pitchFamily="18" charset="0"/>
                <a:cs typeface="Times New Roman" pitchFamily="18" charset="0"/>
              </a:rPr>
            </a:br>
            <a:r>
              <a:rPr lang="ru-RU" sz="2800" b="1" dirty="0">
                <a:solidFill>
                  <a:srgbClr val="0033CC"/>
                </a:solidFill>
                <a:latin typeface="Times New Roman" pitchFamily="18" charset="0"/>
                <a:cs typeface="Times New Roman" pitchFamily="18" charset="0"/>
              </a:rPr>
              <a:t> </a:t>
            </a:r>
            <a:r>
              <a:rPr lang="ru-RU" sz="2800" b="1" dirty="0" smtClean="0">
                <a:solidFill>
                  <a:srgbClr val="0033CC"/>
                </a:solidFill>
                <a:latin typeface="Times New Roman" pitchFamily="18" charset="0"/>
                <a:cs typeface="Times New Roman" pitchFamily="18" charset="0"/>
              </a:rPr>
              <a:t>              </a:t>
            </a:r>
            <a:br>
              <a:rPr lang="ru-RU" sz="2800" b="1" dirty="0" smtClean="0">
                <a:solidFill>
                  <a:srgbClr val="0033CC"/>
                </a:solidFill>
                <a:latin typeface="Times New Roman" pitchFamily="18" charset="0"/>
                <a:cs typeface="Times New Roman" pitchFamily="18" charset="0"/>
              </a:rPr>
            </a:br>
            <a:r>
              <a:rPr lang="ru-RU" sz="2800" b="1" dirty="0">
                <a:solidFill>
                  <a:srgbClr val="0033CC"/>
                </a:solidFill>
                <a:latin typeface="Times New Roman" pitchFamily="18" charset="0"/>
                <a:cs typeface="Times New Roman" pitchFamily="18" charset="0"/>
              </a:rPr>
              <a:t> </a:t>
            </a:r>
            <a:r>
              <a:rPr lang="ru-RU" sz="2800" b="1" dirty="0" smtClean="0">
                <a:solidFill>
                  <a:srgbClr val="0033CC"/>
                </a:solidFill>
                <a:latin typeface="Times New Roman" pitchFamily="18" charset="0"/>
                <a:cs typeface="Times New Roman" pitchFamily="18" charset="0"/>
              </a:rPr>
              <a:t>               </a:t>
            </a:r>
            <a:br>
              <a:rPr lang="ru-RU" sz="2800" b="1" dirty="0" smtClean="0">
                <a:solidFill>
                  <a:srgbClr val="0033CC"/>
                </a:solidFill>
                <a:latin typeface="Times New Roman" pitchFamily="18" charset="0"/>
                <a:cs typeface="Times New Roman" pitchFamily="18" charset="0"/>
              </a:rPr>
            </a:br>
            <a:r>
              <a:rPr lang="ru-RU" sz="2800" b="1" dirty="0">
                <a:solidFill>
                  <a:srgbClr val="0033CC"/>
                </a:solidFill>
                <a:latin typeface="Times New Roman" pitchFamily="18" charset="0"/>
                <a:cs typeface="Times New Roman" pitchFamily="18" charset="0"/>
              </a:rPr>
              <a:t> </a:t>
            </a:r>
            <a:r>
              <a:rPr lang="ru-RU" sz="2800" b="1" dirty="0" smtClean="0">
                <a:solidFill>
                  <a:srgbClr val="0033CC"/>
                </a:solidFill>
                <a:latin typeface="Times New Roman" pitchFamily="18" charset="0"/>
                <a:cs typeface="Times New Roman" pitchFamily="18" charset="0"/>
              </a:rPr>
              <a:t>              </a:t>
            </a:r>
            <a:br>
              <a:rPr lang="ru-RU" sz="2800" b="1" dirty="0" smtClean="0">
                <a:solidFill>
                  <a:srgbClr val="0033CC"/>
                </a:solidFill>
                <a:latin typeface="Times New Roman" pitchFamily="18" charset="0"/>
                <a:cs typeface="Times New Roman" pitchFamily="18" charset="0"/>
              </a:rPr>
            </a:br>
            <a:r>
              <a:rPr lang="ru-RU" sz="2800" b="1" dirty="0">
                <a:solidFill>
                  <a:srgbClr val="0033CC"/>
                </a:solidFill>
                <a:latin typeface="Times New Roman" pitchFamily="18" charset="0"/>
                <a:cs typeface="Times New Roman" pitchFamily="18" charset="0"/>
              </a:rPr>
              <a:t> </a:t>
            </a:r>
            <a:r>
              <a:rPr lang="ru-RU" sz="2800" b="1" dirty="0" smtClean="0">
                <a:solidFill>
                  <a:srgbClr val="0033CC"/>
                </a:solidFill>
                <a:latin typeface="Times New Roman" pitchFamily="18" charset="0"/>
                <a:cs typeface="Times New Roman" pitchFamily="18" charset="0"/>
              </a:rPr>
              <a:t>              </a:t>
            </a:r>
            <a:br>
              <a:rPr lang="ru-RU" sz="2800" b="1" dirty="0" smtClean="0">
                <a:solidFill>
                  <a:srgbClr val="0033CC"/>
                </a:solidFill>
                <a:latin typeface="Times New Roman" pitchFamily="18" charset="0"/>
                <a:cs typeface="Times New Roman" pitchFamily="18" charset="0"/>
              </a:rPr>
            </a:br>
            <a:r>
              <a:rPr lang="ru-RU" sz="2600" b="1" dirty="0" smtClean="0">
                <a:solidFill>
                  <a:srgbClr val="FF0000"/>
                </a:solidFill>
                <a:latin typeface="Times New Roman" pitchFamily="18" charset="0"/>
                <a:cs typeface="Times New Roman" pitchFamily="18" charset="0"/>
              </a:rPr>
              <a:t>        </a:t>
            </a:r>
            <a:r>
              <a:rPr lang="ru-RU" sz="2600" b="1" dirty="0" smtClean="0">
                <a:solidFill>
                  <a:srgbClr val="0033CC"/>
                </a:solidFill>
                <a:latin typeface="Times New Roman" pitchFamily="18" charset="0"/>
                <a:cs typeface="Times New Roman" pitchFamily="18" charset="0"/>
              </a:rPr>
              <a:t/>
            </a:r>
            <a:br>
              <a:rPr lang="ru-RU" sz="2600" b="1" dirty="0" smtClean="0">
                <a:solidFill>
                  <a:srgbClr val="0033CC"/>
                </a:solidFill>
                <a:latin typeface="Times New Roman" pitchFamily="18" charset="0"/>
                <a:cs typeface="Times New Roman" pitchFamily="18" charset="0"/>
              </a:rPr>
            </a:br>
            <a:r>
              <a:rPr lang="ru-RU" sz="2600" b="1" dirty="0" smtClean="0">
                <a:solidFill>
                  <a:srgbClr val="0033CC"/>
                </a:solidFill>
                <a:latin typeface="Times New Roman" pitchFamily="18" charset="0"/>
                <a:cs typeface="Times New Roman" pitchFamily="18" charset="0"/>
              </a:rPr>
              <a:t>     </a:t>
            </a:r>
            <a:r>
              <a:rPr lang="ru-RU" sz="2600" b="1" dirty="0" smtClean="0">
                <a:solidFill>
                  <a:schemeClr val="tx1"/>
                </a:solidFill>
                <a:latin typeface="Times New Roman" pitchFamily="18" charset="0"/>
                <a:cs typeface="Times New Roman" pitchFamily="18" charset="0"/>
              </a:rPr>
              <a:t>На сайте СГТУ имени Гагарина Ю.А. в разделе «Военная подготовка» до начала сдачи физической подготовки будет размещены списки с указанием фамилий граждан и расписанием сдачи нормативов (даты и времени сдачи).</a:t>
            </a:r>
            <a:br>
              <a:rPr lang="ru-RU" sz="2600" b="1" dirty="0" smtClean="0">
                <a:solidFill>
                  <a:schemeClr val="tx1"/>
                </a:solidFill>
                <a:latin typeface="Times New Roman" pitchFamily="18" charset="0"/>
                <a:cs typeface="Times New Roman" pitchFamily="18" charset="0"/>
              </a:rPr>
            </a:br>
            <a:r>
              <a:rPr lang="ru-RU" sz="2600" b="1" dirty="0" smtClean="0">
                <a:solidFill>
                  <a:schemeClr val="tx1"/>
                </a:solidFill>
                <a:latin typeface="Times New Roman" pitchFamily="18" charset="0"/>
                <a:cs typeface="Times New Roman" pitchFamily="18" charset="0"/>
              </a:rPr>
              <a:t>            </a:t>
            </a:r>
            <a:r>
              <a:rPr lang="ru-RU" sz="2600" b="1" dirty="0" smtClean="0">
                <a:solidFill>
                  <a:srgbClr val="0033CC"/>
                </a:solidFill>
                <a:latin typeface="Times New Roman" pitchFamily="18" charset="0"/>
                <a:cs typeface="Times New Roman" pitchFamily="18" charset="0"/>
              </a:rPr>
              <a:t/>
            </a:r>
            <a:br>
              <a:rPr lang="ru-RU" sz="2600" b="1" dirty="0" smtClean="0">
                <a:solidFill>
                  <a:srgbClr val="0033CC"/>
                </a:solidFill>
                <a:latin typeface="Times New Roman" pitchFamily="18" charset="0"/>
                <a:cs typeface="Times New Roman" pitchFamily="18" charset="0"/>
              </a:rPr>
            </a:br>
            <a:r>
              <a:rPr lang="ru-RU" sz="2600" b="1" dirty="0" smtClean="0">
                <a:solidFill>
                  <a:schemeClr val="tx1"/>
                </a:solidFill>
                <a:latin typeface="Times New Roman" pitchFamily="18" charset="0"/>
                <a:cs typeface="Times New Roman" pitchFamily="18" charset="0"/>
              </a:rPr>
              <a:t>     Оценка уровня физической подготовки проводится преподавателями кафедры «Физическая культура и спорт» по результатам сдачи на стадионе СГТУ имени</a:t>
            </a:r>
            <a:br>
              <a:rPr lang="ru-RU" sz="2600" b="1" dirty="0" smtClean="0">
                <a:solidFill>
                  <a:schemeClr val="tx1"/>
                </a:solidFill>
                <a:latin typeface="Times New Roman" pitchFamily="18" charset="0"/>
                <a:cs typeface="Times New Roman" pitchFamily="18" charset="0"/>
              </a:rPr>
            </a:br>
            <a:r>
              <a:rPr lang="ru-RU" sz="2600" b="1" dirty="0" smtClean="0">
                <a:solidFill>
                  <a:schemeClr val="tx1"/>
                </a:solidFill>
                <a:latin typeface="Times New Roman" pitchFamily="18" charset="0"/>
                <a:cs typeface="Times New Roman" pitchFamily="18" charset="0"/>
              </a:rPr>
              <a:t>Гагарина Ю.А. гражданами нормативов на физические качества «сила», «быстрота», «выносливость»  (выполняется 3 (три) упражнения - по одному упражнению на выбор на каждое физическое качество.</a:t>
            </a:r>
            <a:r>
              <a:rPr lang="ru-RU" sz="2400" b="1" dirty="0" smtClean="0">
                <a:solidFill>
                  <a:schemeClr val="tx1"/>
                </a:solidFill>
                <a:latin typeface="Times New Roman" pitchFamily="18" charset="0"/>
                <a:cs typeface="Times New Roman" pitchFamily="18" charset="0"/>
              </a:rPr>
              <a:t/>
            </a:r>
            <a:br>
              <a:rPr lang="ru-RU" sz="24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2800" b="1" dirty="0">
                <a:solidFill>
                  <a:schemeClr val="tx1"/>
                </a:solidFill>
                <a:latin typeface="Times New Roman" pitchFamily="18" charset="0"/>
                <a:cs typeface="Times New Roman" pitchFamily="18" charset="0"/>
              </a:rPr>
              <a:t/>
            </a:r>
            <a:br>
              <a:rPr lang="ru-RU" sz="2800" b="1" dirty="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
            </a:r>
            <a:br>
              <a:rPr lang="ru-RU" sz="2800" b="1" dirty="0" smtClean="0">
                <a:solidFill>
                  <a:srgbClr val="FF0000"/>
                </a:solidFill>
                <a:latin typeface="Times New Roman" pitchFamily="18" charset="0"/>
                <a:cs typeface="Times New Roman" pitchFamily="18" charset="0"/>
              </a:rPr>
            </a:br>
            <a:endParaRPr lang="ru-RU" sz="2800" b="1" dirty="0" smtClean="0">
              <a:latin typeface="+mn-lt"/>
              <a:cs typeface="Times New Roman" pitchFamily="18" charset="0"/>
            </a:endParaRPr>
          </a:p>
        </p:txBody>
      </p:sp>
    </p:spTree>
    <p:extLst>
      <p:ext uri="{BB962C8B-B14F-4D97-AF65-F5344CB8AC3E}">
        <p14:creationId xmlns="" xmlns:p14="http://schemas.microsoft.com/office/powerpoint/2010/main" val="3697508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2"/>
          <p:cNvSpPr>
            <a:spLocks noGrp="1"/>
          </p:cNvSpPr>
          <p:nvPr>
            <p:ph type="title"/>
          </p:nvPr>
        </p:nvSpPr>
        <p:spPr>
          <a:xfrm>
            <a:off x="539750" y="116633"/>
            <a:ext cx="8229600" cy="576063"/>
          </a:xfrm>
        </p:spPr>
        <p:txBody>
          <a:bodyPr/>
          <a:lstStyle/>
          <a:p>
            <a:pPr algn="l" eaLnBrk="1" hangingPunct="1">
              <a:defRPr/>
            </a:pPr>
            <a:r>
              <a:rPr lang="ru-RU" sz="2800" b="1" dirty="0" smtClean="0">
                <a:solidFill>
                  <a:srgbClr val="0033CC"/>
                </a:solidFill>
                <a:latin typeface="Times New Roman" pitchFamily="18" charset="0"/>
                <a:cs typeface="Times New Roman" pitchFamily="18" charset="0"/>
              </a:rPr>
              <a:t>      Оценка уровня физической подготовки</a:t>
            </a:r>
          </a:p>
        </p:txBody>
      </p:sp>
      <p:sp>
        <p:nvSpPr>
          <p:cNvPr id="8" name="Прямоугольник 7"/>
          <p:cNvSpPr/>
          <p:nvPr/>
        </p:nvSpPr>
        <p:spPr>
          <a:xfrm>
            <a:off x="323528" y="620688"/>
            <a:ext cx="8352928" cy="6278642"/>
          </a:xfrm>
          <a:prstGeom prst="rect">
            <a:avLst/>
          </a:prstGeom>
        </p:spPr>
        <p:txBody>
          <a:bodyPr wrap="square">
            <a:spAutoFit/>
          </a:bodyPr>
          <a:lstStyle/>
          <a:p>
            <a:pPr algn="just"/>
            <a:endParaRPr lang="ru-RU" sz="2000" b="1" dirty="0" smtClean="0">
              <a:latin typeface="Times New Roman" pitchFamily="18" charset="0"/>
              <a:cs typeface="Times New Roman" pitchFamily="18" charset="0"/>
            </a:endParaRPr>
          </a:p>
          <a:p>
            <a:pPr algn="just"/>
            <a:r>
              <a:rPr lang="ru-RU" sz="2000" b="1" dirty="0" smtClean="0">
                <a:latin typeface="Times New Roman" pitchFamily="18" charset="0"/>
                <a:cs typeface="Times New Roman" pitchFamily="18" charset="0"/>
              </a:rPr>
              <a:t>1) для студентов до 25 лет:</a:t>
            </a:r>
          </a:p>
          <a:p>
            <a:pPr algn="just"/>
            <a:r>
              <a:rPr lang="ru-RU" sz="2000" b="1" dirty="0" smtClean="0">
                <a:latin typeface="Times New Roman" pitchFamily="18" charset="0"/>
                <a:cs typeface="Times New Roman" pitchFamily="18" charset="0"/>
              </a:rPr>
              <a:t>- «сила»</a:t>
            </a:r>
            <a:r>
              <a:rPr lang="ru-RU" sz="2000" dirty="0" smtClean="0">
                <a:latin typeface="Times New Roman" pitchFamily="18" charset="0"/>
                <a:cs typeface="Times New Roman" pitchFamily="18" charset="0"/>
              </a:rPr>
              <a:t> (подтягивание на перекладине, или подъем переворотом на перекладине, или подъем силой на перекладине, или рывок гири);</a:t>
            </a:r>
          </a:p>
          <a:p>
            <a:pPr algn="just"/>
            <a:r>
              <a:rPr lang="ru-RU" sz="2000" b="1" dirty="0" smtClean="0">
                <a:latin typeface="Times New Roman" pitchFamily="18" charset="0"/>
                <a:cs typeface="Times New Roman" pitchFamily="18" charset="0"/>
              </a:rPr>
              <a:t>-  «быстрота»</a:t>
            </a:r>
            <a:r>
              <a:rPr lang="ru-RU" sz="2000" dirty="0" smtClean="0">
                <a:latin typeface="Times New Roman" pitchFamily="18" charset="0"/>
                <a:cs typeface="Times New Roman" pitchFamily="18" charset="0"/>
              </a:rPr>
              <a:t> (бег на 60 м, или бег на 100 м, или челночный бег </a:t>
            </a:r>
          </a:p>
          <a:p>
            <a:pPr algn="just"/>
            <a:r>
              <a:rPr lang="ru-RU" sz="2000" dirty="0" smtClean="0">
                <a:latin typeface="Times New Roman" pitchFamily="18" charset="0"/>
                <a:cs typeface="Times New Roman" pitchFamily="18" charset="0"/>
              </a:rPr>
              <a:t>10х10 м);</a:t>
            </a:r>
          </a:p>
          <a:p>
            <a:pPr algn="just"/>
            <a:r>
              <a:rPr lang="ru-RU" sz="2000" b="1" dirty="0" smtClean="0">
                <a:latin typeface="Times New Roman" pitchFamily="18" charset="0"/>
                <a:cs typeface="Times New Roman" pitchFamily="18" charset="0"/>
              </a:rPr>
              <a:t>-  «выносливость»</a:t>
            </a:r>
            <a:r>
              <a:rPr lang="ru-RU" sz="2000" dirty="0" smtClean="0">
                <a:latin typeface="Times New Roman" pitchFamily="18" charset="0"/>
                <a:cs typeface="Times New Roman" pitchFamily="18" charset="0"/>
              </a:rPr>
              <a:t> (бег на 1 км или бег на 3 км).</a:t>
            </a:r>
          </a:p>
          <a:p>
            <a:pPr algn="just"/>
            <a:endParaRPr lang="ru-RU" sz="2000" dirty="0" smtClean="0">
              <a:latin typeface="Times New Roman" pitchFamily="18" charset="0"/>
              <a:cs typeface="Times New Roman" pitchFamily="18" charset="0"/>
            </a:endParaRPr>
          </a:p>
          <a:p>
            <a:pPr algn="just"/>
            <a:r>
              <a:rPr lang="ru-RU" altLang="ru-RU" sz="2000" b="1" dirty="0" smtClean="0">
                <a:latin typeface="Times New Roman" pitchFamily="18" charset="0"/>
                <a:cs typeface="Times New Roman" pitchFamily="18" charset="0"/>
              </a:rPr>
              <a:t>2</a:t>
            </a:r>
            <a:r>
              <a:rPr lang="ru-RU" altLang="ru-RU" sz="2000" b="1" dirty="0">
                <a:latin typeface="Times New Roman" pitchFamily="18" charset="0"/>
                <a:cs typeface="Times New Roman" pitchFamily="18" charset="0"/>
              </a:rPr>
              <a:t>) для студентов 25-29 лет</a:t>
            </a:r>
            <a:r>
              <a:rPr lang="ru-RU" altLang="ru-RU" sz="2000" b="1" dirty="0" smtClean="0">
                <a:latin typeface="Times New Roman" pitchFamily="18" charset="0"/>
                <a:cs typeface="Times New Roman" pitchFamily="18" charset="0"/>
              </a:rPr>
              <a:t>:</a:t>
            </a:r>
          </a:p>
          <a:p>
            <a:pPr algn="just"/>
            <a:r>
              <a:rPr lang="ru-RU" altLang="ru-RU" sz="2000" b="1" dirty="0" smtClean="0">
                <a:latin typeface="Times New Roman" pitchFamily="18" charset="0"/>
                <a:cs typeface="Times New Roman" pitchFamily="18" charset="0"/>
              </a:rPr>
              <a:t>- «</a:t>
            </a:r>
            <a:r>
              <a:rPr lang="ru-RU" altLang="ru-RU" sz="2000" b="1" dirty="0">
                <a:latin typeface="Times New Roman" pitchFamily="18" charset="0"/>
                <a:cs typeface="Times New Roman" pitchFamily="18" charset="0"/>
              </a:rPr>
              <a:t>сила» </a:t>
            </a:r>
            <a:r>
              <a:rPr lang="ru-RU" altLang="ru-RU" sz="2000" dirty="0">
                <a:latin typeface="Times New Roman" pitchFamily="18" charset="0"/>
                <a:cs typeface="Times New Roman" pitchFamily="18" charset="0"/>
              </a:rPr>
              <a:t>(подтягивание на перекладине, или подъем переворотом на перекладине, или подъем силой на перекладине, или сгибание и разгибание рук в упоре лежа, или рывок гири, или толчок двух гирь, или жим штанги лежа</a:t>
            </a:r>
            <a:r>
              <a:rPr lang="ru-RU" altLang="ru-RU" sz="2000" dirty="0" smtClean="0">
                <a:latin typeface="Times New Roman" pitchFamily="18" charset="0"/>
                <a:cs typeface="Times New Roman" pitchFamily="18" charset="0"/>
              </a:rPr>
              <a:t>);</a:t>
            </a:r>
          </a:p>
          <a:p>
            <a:pPr algn="just"/>
            <a:r>
              <a:rPr lang="ru-RU" altLang="ru-RU" sz="2000" b="1" dirty="0" smtClean="0">
                <a:latin typeface="Times New Roman" pitchFamily="18" charset="0"/>
                <a:cs typeface="Times New Roman" pitchFamily="18" charset="0"/>
              </a:rPr>
              <a:t>-  «</a:t>
            </a:r>
            <a:r>
              <a:rPr lang="ru-RU" altLang="ru-RU" sz="2000" b="1" dirty="0">
                <a:latin typeface="Times New Roman" pitchFamily="18" charset="0"/>
                <a:cs typeface="Times New Roman" pitchFamily="18" charset="0"/>
              </a:rPr>
              <a:t>быстрота» </a:t>
            </a:r>
            <a:r>
              <a:rPr lang="ru-RU" altLang="ru-RU" sz="2000" dirty="0">
                <a:latin typeface="Times New Roman" pitchFamily="18" charset="0"/>
                <a:cs typeface="Times New Roman" pitchFamily="18" charset="0"/>
              </a:rPr>
              <a:t>(бег на 60 м, или бег на 100 м, или челночный бег </a:t>
            </a:r>
            <a:r>
              <a:rPr lang="ru-RU" altLang="ru-RU" sz="2000" dirty="0" smtClean="0">
                <a:latin typeface="Times New Roman" pitchFamily="18" charset="0"/>
                <a:cs typeface="Times New Roman" pitchFamily="18" charset="0"/>
              </a:rPr>
              <a:t>10x10 </a:t>
            </a:r>
            <a:r>
              <a:rPr lang="ru-RU" altLang="ru-RU" sz="2000" dirty="0">
                <a:latin typeface="Times New Roman" pitchFamily="18" charset="0"/>
                <a:cs typeface="Times New Roman" pitchFamily="18" charset="0"/>
              </a:rPr>
              <a:t>м</a:t>
            </a:r>
            <a:r>
              <a:rPr lang="ru-RU" altLang="ru-RU" sz="2000" dirty="0" smtClean="0">
                <a:latin typeface="Times New Roman" pitchFamily="18" charset="0"/>
                <a:cs typeface="Times New Roman" pitchFamily="18" charset="0"/>
              </a:rPr>
              <a:t>);</a:t>
            </a:r>
          </a:p>
          <a:p>
            <a:pPr algn="just"/>
            <a:r>
              <a:rPr lang="ru-RU" altLang="ru-RU" sz="2000" b="1" dirty="0" smtClean="0">
                <a:latin typeface="Times New Roman" pitchFamily="18" charset="0"/>
                <a:cs typeface="Times New Roman" pitchFamily="18" charset="0"/>
              </a:rPr>
              <a:t>-  «</a:t>
            </a:r>
            <a:r>
              <a:rPr lang="ru-RU" altLang="ru-RU" sz="2000" b="1" dirty="0">
                <a:latin typeface="Times New Roman" pitchFamily="18" charset="0"/>
                <a:cs typeface="Times New Roman" pitchFamily="18" charset="0"/>
              </a:rPr>
              <a:t>выносливость» </a:t>
            </a:r>
            <a:r>
              <a:rPr lang="ru-RU" altLang="ru-RU" sz="2000" dirty="0">
                <a:latin typeface="Times New Roman" pitchFamily="18" charset="0"/>
                <a:cs typeface="Times New Roman" pitchFamily="18" charset="0"/>
              </a:rPr>
              <a:t>(бег на 400 м, или бег на 1 км, или бег на 3 км</a:t>
            </a:r>
            <a:r>
              <a:rPr lang="ru-RU" altLang="ru-RU" sz="2000" dirty="0" smtClean="0">
                <a:latin typeface="Times New Roman" pitchFamily="18" charset="0"/>
                <a:cs typeface="Times New Roman" pitchFamily="18" charset="0"/>
              </a:rPr>
              <a:t>).</a:t>
            </a:r>
          </a:p>
          <a:p>
            <a:pPr algn="just"/>
            <a:r>
              <a:rPr lang="ru-RU" altLang="ru-RU" sz="2000" b="1" dirty="0" smtClean="0">
                <a:latin typeface="Times New Roman" pitchFamily="18" charset="0"/>
                <a:cs typeface="Times New Roman" pitchFamily="18" charset="0"/>
              </a:rPr>
              <a:t>     Подробная информация  изложена </a:t>
            </a:r>
            <a:r>
              <a:rPr lang="ru-RU" altLang="ru-RU" sz="2000" b="1" dirty="0">
                <a:latin typeface="Times New Roman" pitchFamily="18" charset="0"/>
                <a:cs typeface="Times New Roman" pitchFamily="18" charset="0"/>
              </a:rPr>
              <a:t>в Правилах приема граждан в военный учебный центр при СГТУ имени Гагарина Ю.А., которые </a:t>
            </a:r>
            <a:r>
              <a:rPr lang="ru-RU" altLang="ru-RU" sz="2000" b="1" dirty="0" smtClean="0">
                <a:latin typeface="Times New Roman" pitchFamily="18" charset="0"/>
                <a:cs typeface="Times New Roman" pitchFamily="18" charset="0"/>
              </a:rPr>
              <a:t>размещены на </a:t>
            </a:r>
            <a:r>
              <a:rPr lang="ru-RU" altLang="ru-RU" sz="2000" b="1" dirty="0">
                <a:latin typeface="Times New Roman" pitchFamily="18" charset="0"/>
                <a:cs typeface="Times New Roman" pitchFamily="18" charset="0"/>
              </a:rPr>
              <a:t>сайте СГТУ имени Гагарина Ю.А. в разделе «Военная подготовка».</a:t>
            </a:r>
          </a:p>
          <a:p>
            <a:pPr algn="just"/>
            <a:endParaRPr lang="ru-RU" altLang="ru-RU" sz="2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3226196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2"/>
          <p:cNvSpPr>
            <a:spLocks noGrp="1"/>
          </p:cNvSpPr>
          <p:nvPr>
            <p:ph type="title"/>
          </p:nvPr>
        </p:nvSpPr>
        <p:spPr>
          <a:xfrm>
            <a:off x="539552" y="476672"/>
            <a:ext cx="8229600" cy="792087"/>
          </a:xfrm>
        </p:spPr>
        <p:txBody>
          <a:bodyPr/>
          <a:lstStyle/>
          <a:p>
            <a:pPr algn="l" eaLnBrk="1" hangingPunct="1">
              <a:defRPr/>
            </a:pPr>
            <a:r>
              <a:rPr lang="ru-RU" sz="2800" b="1" dirty="0" smtClean="0">
                <a:solidFill>
                  <a:srgbClr val="0033CC"/>
                </a:solidFill>
                <a:latin typeface="Times New Roman" pitchFamily="18" charset="0"/>
                <a:cs typeface="Times New Roman" pitchFamily="18" charset="0"/>
              </a:rPr>
              <a:t>     Оценка уровня физической подготовки</a:t>
            </a:r>
          </a:p>
        </p:txBody>
      </p:sp>
      <p:sp>
        <p:nvSpPr>
          <p:cNvPr id="8" name="Прямоугольник 7"/>
          <p:cNvSpPr/>
          <p:nvPr/>
        </p:nvSpPr>
        <p:spPr>
          <a:xfrm>
            <a:off x="338788" y="1412776"/>
            <a:ext cx="8280920" cy="4893647"/>
          </a:xfrm>
          <a:prstGeom prst="rect">
            <a:avLst/>
          </a:prstGeom>
        </p:spPr>
        <p:txBody>
          <a:bodyPr wrap="square">
            <a:spAutoFit/>
          </a:bodyPr>
          <a:lstStyle/>
          <a:p>
            <a:pPr algn="just"/>
            <a:r>
              <a:rPr lang="ru-RU" altLang="ru-RU" sz="2400" dirty="0" smtClean="0">
                <a:latin typeface="Times New Roman" pitchFamily="18" charset="0"/>
                <a:cs typeface="Times New Roman" pitchFamily="18" charset="0"/>
              </a:rPr>
              <a:t>       </a:t>
            </a:r>
            <a:r>
              <a:rPr lang="ru-RU" altLang="ru-RU" sz="2600" dirty="0" smtClean="0">
                <a:latin typeface="Times New Roman" pitchFamily="18" charset="0"/>
                <a:cs typeface="Times New Roman" pitchFamily="18" charset="0"/>
              </a:rPr>
              <a:t>В </a:t>
            </a:r>
            <a:r>
              <a:rPr lang="ru-RU" altLang="ru-RU" sz="2600" dirty="0">
                <a:latin typeface="Times New Roman" pitchFamily="18" charset="0"/>
                <a:cs typeface="Times New Roman" pitchFamily="18" charset="0"/>
              </a:rPr>
              <a:t>указанный расписанием день сдачи </a:t>
            </a:r>
            <a:r>
              <a:rPr lang="ru-RU" altLang="ru-RU" sz="2600" dirty="0" smtClean="0">
                <a:latin typeface="Times New Roman" pitchFamily="18" charset="0"/>
                <a:cs typeface="Times New Roman" pitchFamily="18" charset="0"/>
              </a:rPr>
              <a:t>нормативов гражданину необходимо </a:t>
            </a:r>
            <a:r>
              <a:rPr lang="ru-RU" altLang="ru-RU" sz="2600" dirty="0">
                <a:latin typeface="Times New Roman" pitchFamily="18" charset="0"/>
                <a:cs typeface="Times New Roman" pitchFamily="18" charset="0"/>
              </a:rPr>
              <a:t>прибыть заранее (за 10-15 минут до начала </a:t>
            </a:r>
            <a:r>
              <a:rPr lang="ru-RU" altLang="ru-RU" sz="2600" dirty="0" smtClean="0">
                <a:latin typeface="Times New Roman" pitchFamily="18" charset="0"/>
                <a:cs typeface="Times New Roman" pitchFamily="18" charset="0"/>
              </a:rPr>
              <a:t>сдачи нормативов) </a:t>
            </a:r>
            <a:r>
              <a:rPr lang="ru-RU" altLang="ru-RU" sz="2600" dirty="0">
                <a:latin typeface="Times New Roman" pitchFamily="18" charset="0"/>
                <a:cs typeface="Times New Roman" pitchFamily="18" charset="0"/>
              </a:rPr>
              <a:t>на стадион СГТУ имени Гагарина Ю.А</a:t>
            </a:r>
            <a:r>
              <a:rPr lang="ru-RU" altLang="ru-RU" sz="2600" dirty="0" smtClean="0">
                <a:latin typeface="Times New Roman" pitchFamily="18" charset="0"/>
                <a:cs typeface="Times New Roman" pitchFamily="18" charset="0"/>
              </a:rPr>
              <a:t>.</a:t>
            </a:r>
          </a:p>
          <a:p>
            <a:pPr algn="just"/>
            <a:r>
              <a:rPr lang="ru-RU" altLang="ru-RU" sz="2600" dirty="0" smtClean="0">
                <a:latin typeface="Times New Roman" pitchFamily="18" charset="0"/>
                <a:cs typeface="Times New Roman" pitchFamily="18" charset="0"/>
              </a:rPr>
              <a:t>       С собой необходимо иметь документ, удостоверяющий личность (</a:t>
            </a:r>
            <a:r>
              <a:rPr lang="ru-RU" altLang="ru-RU" sz="2600" b="1" dirty="0" smtClean="0">
                <a:latin typeface="Times New Roman" pitchFamily="18" charset="0"/>
                <a:cs typeface="Times New Roman" pitchFamily="18" charset="0"/>
              </a:rPr>
              <a:t>паспорт</a:t>
            </a:r>
            <a:r>
              <a:rPr lang="ru-RU" altLang="ru-RU" sz="2600" dirty="0" smtClean="0">
                <a:latin typeface="Times New Roman" pitchFamily="18" charset="0"/>
                <a:cs typeface="Times New Roman" pitchFamily="18" charset="0"/>
              </a:rPr>
              <a:t>). При его отсутствии гражданин к сдаче физической подготовки не допускается.</a:t>
            </a:r>
            <a:endParaRPr lang="ru-RU" altLang="ru-RU" sz="2600" dirty="0">
              <a:latin typeface="Times New Roman" pitchFamily="18" charset="0"/>
              <a:cs typeface="Times New Roman" pitchFamily="18" charset="0"/>
            </a:endParaRPr>
          </a:p>
          <a:p>
            <a:pPr algn="just"/>
            <a:r>
              <a:rPr lang="ru-RU" altLang="ru-RU" sz="2600" dirty="0" smtClean="0">
                <a:latin typeface="Times New Roman" pitchFamily="18" charset="0"/>
                <a:cs typeface="Times New Roman" pitchFamily="18" charset="0"/>
              </a:rPr>
              <a:t>      Все </a:t>
            </a:r>
            <a:r>
              <a:rPr lang="ru-RU" altLang="ru-RU" sz="2600" dirty="0">
                <a:latin typeface="Times New Roman" pitchFamily="18" charset="0"/>
                <a:cs typeface="Times New Roman" pitchFamily="18" charset="0"/>
              </a:rPr>
              <a:t>нормативы сдаются в один день</a:t>
            </a:r>
            <a:r>
              <a:rPr lang="ru-RU" altLang="ru-RU" sz="2600" dirty="0" smtClean="0">
                <a:latin typeface="Times New Roman" pitchFamily="18" charset="0"/>
                <a:cs typeface="Times New Roman" pitchFamily="18" charset="0"/>
              </a:rPr>
              <a:t>.</a:t>
            </a:r>
          </a:p>
          <a:p>
            <a:pPr algn="just"/>
            <a:r>
              <a:rPr lang="ru-RU" altLang="ru-RU" sz="2600" dirty="0" smtClean="0">
                <a:latin typeface="Times New Roman" pitchFamily="18" charset="0"/>
                <a:cs typeface="Times New Roman" pitchFamily="18" charset="0"/>
              </a:rPr>
              <a:t>      Нормативы сдаются в спортивной форме (обуви)</a:t>
            </a:r>
          </a:p>
          <a:p>
            <a:pPr algn="just"/>
            <a:r>
              <a:rPr lang="ru-RU" altLang="ru-RU" sz="2600" dirty="0" smtClean="0">
                <a:latin typeface="Times New Roman" pitchFamily="18" charset="0"/>
                <a:cs typeface="Times New Roman" pitchFamily="18" charset="0"/>
              </a:rPr>
              <a:t> (</a:t>
            </a:r>
            <a:r>
              <a:rPr lang="ru-RU" altLang="ru-RU" sz="2600" b="1" dirty="0" smtClean="0">
                <a:latin typeface="Times New Roman" pitchFamily="18" charset="0"/>
                <a:cs typeface="Times New Roman" pitchFamily="18" charset="0"/>
              </a:rPr>
              <a:t>с учетом погодных условий</a:t>
            </a:r>
            <a:r>
              <a:rPr lang="ru-RU" altLang="ru-RU" sz="2600" dirty="0" smtClean="0">
                <a:latin typeface="Times New Roman" pitchFamily="18" charset="0"/>
                <a:cs typeface="Times New Roman" pitchFamily="18" charset="0"/>
              </a:rPr>
              <a:t>).</a:t>
            </a:r>
          </a:p>
          <a:p>
            <a:pPr algn="just"/>
            <a:r>
              <a:rPr lang="ru-RU" altLang="ru-RU" sz="2600" dirty="0" smtClean="0">
                <a:latin typeface="Times New Roman" pitchFamily="18" charset="0"/>
                <a:cs typeface="Times New Roman" pitchFamily="18" charset="0"/>
              </a:rPr>
              <a:t>      </a:t>
            </a:r>
            <a:endParaRPr lang="ru-RU" altLang="ru-RU" sz="2600" dirty="0">
              <a:latin typeface="+mn-lt"/>
              <a:cs typeface="Times New Roman" pitchFamily="18" charset="0"/>
            </a:endParaRPr>
          </a:p>
        </p:txBody>
      </p:sp>
    </p:spTree>
    <p:extLst>
      <p:ext uri="{BB962C8B-B14F-4D97-AF65-F5344CB8AC3E}">
        <p14:creationId xmlns="" xmlns:p14="http://schemas.microsoft.com/office/powerpoint/2010/main" val="1566645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2"/>
          <p:cNvSpPr>
            <a:spLocks noGrp="1"/>
          </p:cNvSpPr>
          <p:nvPr>
            <p:ph type="title"/>
          </p:nvPr>
        </p:nvSpPr>
        <p:spPr>
          <a:xfrm>
            <a:off x="539552" y="404664"/>
            <a:ext cx="8229600" cy="792087"/>
          </a:xfrm>
        </p:spPr>
        <p:txBody>
          <a:bodyPr/>
          <a:lstStyle/>
          <a:p>
            <a:pPr algn="l" eaLnBrk="1" hangingPunct="1">
              <a:defRPr/>
            </a:pPr>
            <a:r>
              <a:rPr lang="ru-RU" sz="2800" b="1" dirty="0" smtClean="0">
                <a:solidFill>
                  <a:srgbClr val="0033CC"/>
                </a:solidFill>
                <a:latin typeface="Times New Roman" pitchFamily="18" charset="0"/>
                <a:cs typeface="Times New Roman" pitchFamily="18" charset="0"/>
              </a:rPr>
              <a:t>     Оценка уровня физической подготовки</a:t>
            </a:r>
          </a:p>
        </p:txBody>
      </p:sp>
      <p:sp>
        <p:nvSpPr>
          <p:cNvPr id="8" name="Прямоугольник 7"/>
          <p:cNvSpPr/>
          <p:nvPr/>
        </p:nvSpPr>
        <p:spPr>
          <a:xfrm>
            <a:off x="338788" y="1340768"/>
            <a:ext cx="8280920" cy="4493538"/>
          </a:xfrm>
          <a:prstGeom prst="rect">
            <a:avLst/>
          </a:prstGeom>
        </p:spPr>
        <p:txBody>
          <a:bodyPr wrap="square">
            <a:spAutoFit/>
          </a:bodyPr>
          <a:lstStyle/>
          <a:p>
            <a:pPr algn="just"/>
            <a:r>
              <a:rPr lang="ru-RU" altLang="ru-RU" sz="2300" dirty="0" smtClean="0">
                <a:latin typeface="Times New Roman" pitchFamily="18" charset="0"/>
                <a:cs typeface="Times New Roman" pitchFamily="18" charset="0"/>
              </a:rPr>
              <a:t>     </a:t>
            </a:r>
            <a:r>
              <a:rPr lang="ru-RU" altLang="ru-RU" sz="2600" dirty="0" smtClean="0">
                <a:latin typeface="Times New Roman" pitchFamily="18" charset="0"/>
                <a:cs typeface="Times New Roman" pitchFamily="18" charset="0"/>
              </a:rPr>
              <a:t>Перед </a:t>
            </a:r>
            <a:r>
              <a:rPr lang="ru-RU" altLang="ru-RU" sz="2600" dirty="0">
                <a:latin typeface="Times New Roman" pitchFamily="18" charset="0"/>
                <a:cs typeface="Times New Roman" pitchFamily="18" charset="0"/>
              </a:rPr>
              <a:t>началом сдачи упражнений по физической подготовке </a:t>
            </a:r>
            <a:r>
              <a:rPr lang="ru-RU" altLang="ru-RU" sz="2600" dirty="0" smtClean="0">
                <a:latin typeface="Times New Roman" pitchFamily="18" charset="0"/>
                <a:cs typeface="Times New Roman" pitchFamily="18" charset="0"/>
              </a:rPr>
              <a:t>гражданин </a:t>
            </a:r>
            <a:r>
              <a:rPr lang="ru-RU" altLang="ru-RU" sz="2600" dirty="0">
                <a:latin typeface="Times New Roman" pitchFamily="18" charset="0"/>
                <a:cs typeface="Times New Roman" pitchFamily="18" charset="0"/>
              </a:rPr>
              <a:t>расписывается в </a:t>
            </a:r>
            <a:r>
              <a:rPr lang="ru-RU" altLang="ru-RU" sz="2600" dirty="0" smtClean="0">
                <a:latin typeface="Times New Roman" pitchFamily="18" charset="0"/>
                <a:cs typeface="Times New Roman" pitchFamily="18" charset="0"/>
              </a:rPr>
              <a:t>ведомости </a:t>
            </a:r>
            <a:r>
              <a:rPr lang="ru-RU" altLang="ru-RU" sz="2600" dirty="0">
                <a:latin typeface="Times New Roman" pitchFamily="18" charset="0"/>
                <a:cs typeface="Times New Roman" pitchFamily="18" charset="0"/>
              </a:rPr>
              <a:t>о готовности к сдаче нормативов и указывает в </a:t>
            </a:r>
            <a:r>
              <a:rPr lang="ru-RU" altLang="ru-RU" sz="2600" dirty="0" smtClean="0">
                <a:latin typeface="Times New Roman" pitchFamily="18" charset="0"/>
                <a:cs typeface="Times New Roman" pitchFamily="18" charset="0"/>
              </a:rPr>
              <a:t>ведомости </a:t>
            </a:r>
            <a:r>
              <a:rPr lang="ru-RU" altLang="ru-RU" sz="2600" dirty="0">
                <a:latin typeface="Times New Roman" pitchFamily="18" charset="0"/>
                <a:cs typeface="Times New Roman" pitchFamily="18" charset="0"/>
              </a:rPr>
              <a:t>выбранные им упражнения (указывает их номера), а после их выполнения – расписывается в ознакомлении с результатами выполнения упражнений. </a:t>
            </a:r>
          </a:p>
          <a:p>
            <a:pPr algn="just"/>
            <a:r>
              <a:rPr lang="ru-RU" altLang="ru-RU" sz="2600" dirty="0" smtClean="0">
                <a:latin typeface="Times New Roman" pitchFamily="18" charset="0"/>
                <a:cs typeface="Times New Roman" pitchFamily="18" charset="0"/>
              </a:rPr>
              <a:t>     Сведения </a:t>
            </a:r>
            <a:r>
              <a:rPr lang="ru-RU" altLang="ru-RU" sz="2600" dirty="0">
                <a:latin typeface="Times New Roman" pitchFamily="18" charset="0"/>
                <a:cs typeface="Times New Roman" pitchFamily="18" charset="0"/>
              </a:rPr>
              <a:t>о результатах оценки </a:t>
            </a:r>
            <a:r>
              <a:rPr lang="ru-RU" altLang="ru-RU" sz="2600" dirty="0" smtClean="0">
                <a:latin typeface="Times New Roman" pitchFamily="18" charset="0"/>
                <a:cs typeface="Times New Roman" pitchFamily="18" charset="0"/>
              </a:rPr>
              <a:t>уровня физической </a:t>
            </a:r>
            <a:r>
              <a:rPr lang="ru-RU" altLang="ru-RU" sz="2600" dirty="0">
                <a:latin typeface="Times New Roman" pitchFamily="18" charset="0"/>
                <a:cs typeface="Times New Roman" pitchFamily="18" charset="0"/>
              </a:rPr>
              <a:t>подготовленности доводятся до </a:t>
            </a:r>
            <a:r>
              <a:rPr lang="ru-RU" altLang="ru-RU" sz="2600" dirty="0" smtClean="0">
                <a:latin typeface="Times New Roman" pitchFamily="18" charset="0"/>
                <a:cs typeface="Times New Roman" pitchFamily="18" charset="0"/>
              </a:rPr>
              <a:t>граждан в </a:t>
            </a:r>
            <a:r>
              <a:rPr lang="ru-RU" altLang="ru-RU" sz="2600" dirty="0">
                <a:latin typeface="Times New Roman" pitchFamily="18" charset="0"/>
                <a:cs typeface="Times New Roman" pitchFamily="18" charset="0"/>
              </a:rPr>
              <a:t>день сдачи установленных нормативов непосредственно по окончании их сдачи</a:t>
            </a:r>
            <a:r>
              <a:rPr lang="ru-RU" altLang="ru-RU" sz="2600" dirty="0" smtClean="0">
                <a:latin typeface="Times New Roman" pitchFamily="18" charset="0"/>
                <a:cs typeface="Times New Roman" pitchFamily="18" charset="0"/>
              </a:rPr>
              <a:t>.</a:t>
            </a:r>
          </a:p>
          <a:p>
            <a:pPr algn="just"/>
            <a:endParaRPr lang="ru-RU" altLang="ru-RU" sz="2600" dirty="0">
              <a:latin typeface="+mn-lt"/>
              <a:cs typeface="Times New Roman" pitchFamily="18" charset="0"/>
            </a:endParaRPr>
          </a:p>
        </p:txBody>
      </p:sp>
    </p:spTree>
    <p:extLst>
      <p:ext uri="{BB962C8B-B14F-4D97-AF65-F5344CB8AC3E}">
        <p14:creationId xmlns="" xmlns:p14="http://schemas.microsoft.com/office/powerpoint/2010/main" val="2081384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2"/>
          <p:cNvSpPr>
            <a:spLocks noGrp="1"/>
          </p:cNvSpPr>
          <p:nvPr>
            <p:ph type="title"/>
          </p:nvPr>
        </p:nvSpPr>
        <p:spPr>
          <a:xfrm>
            <a:off x="539750" y="116633"/>
            <a:ext cx="8229600" cy="792087"/>
          </a:xfrm>
        </p:spPr>
        <p:txBody>
          <a:bodyPr/>
          <a:lstStyle/>
          <a:p>
            <a:pPr algn="l" eaLnBrk="1" hangingPunct="1">
              <a:defRPr/>
            </a:pPr>
            <a:r>
              <a:rPr lang="ru-RU" sz="2800" b="1" dirty="0" smtClean="0">
                <a:solidFill>
                  <a:srgbClr val="0033CC"/>
                </a:solidFill>
                <a:latin typeface="Times New Roman" pitchFamily="18" charset="0"/>
                <a:cs typeface="Times New Roman" pitchFamily="18" charset="0"/>
              </a:rPr>
              <a:t>     Оценка уровня физической подготовки</a:t>
            </a:r>
          </a:p>
        </p:txBody>
      </p:sp>
      <p:sp>
        <p:nvSpPr>
          <p:cNvPr id="8" name="Прямоугольник 7"/>
          <p:cNvSpPr/>
          <p:nvPr/>
        </p:nvSpPr>
        <p:spPr>
          <a:xfrm>
            <a:off x="467544" y="1124744"/>
            <a:ext cx="8152164" cy="4770537"/>
          </a:xfrm>
          <a:prstGeom prst="rect">
            <a:avLst/>
          </a:prstGeom>
        </p:spPr>
        <p:txBody>
          <a:bodyPr wrap="square">
            <a:spAutoFit/>
          </a:bodyPr>
          <a:lstStyle/>
          <a:p>
            <a:pPr algn="just"/>
            <a:r>
              <a:rPr lang="ru-RU" altLang="ru-RU" sz="2800" dirty="0" smtClean="0">
                <a:latin typeface="Times New Roman" pitchFamily="18" charset="0"/>
                <a:cs typeface="Times New Roman" pitchFamily="18" charset="0"/>
              </a:rPr>
              <a:t>     Если гражданин </a:t>
            </a:r>
            <a:r>
              <a:rPr lang="ru-RU" altLang="ru-RU" sz="2800" dirty="0">
                <a:latin typeface="Times New Roman" pitchFamily="18" charset="0"/>
                <a:cs typeface="Times New Roman" pitchFamily="18" charset="0"/>
              </a:rPr>
              <a:t>во время сдачи  физической </a:t>
            </a:r>
            <a:r>
              <a:rPr lang="ru-RU" altLang="ru-RU" sz="2800" dirty="0" smtClean="0">
                <a:latin typeface="Times New Roman" pitchFamily="18" charset="0"/>
                <a:cs typeface="Times New Roman" pitchFamily="18" charset="0"/>
              </a:rPr>
              <a:t>подготовки </a:t>
            </a:r>
            <a:r>
              <a:rPr lang="ru-RU" altLang="ru-RU" sz="2800" dirty="0">
                <a:latin typeface="Times New Roman" pitchFamily="18" charset="0"/>
                <a:cs typeface="Times New Roman" pitchFamily="18" charset="0"/>
              </a:rPr>
              <a:t>хотя бы </a:t>
            </a:r>
            <a:r>
              <a:rPr lang="ru-RU" altLang="ru-RU" sz="2800" b="1" dirty="0">
                <a:latin typeface="Times New Roman" pitchFamily="18" charset="0"/>
                <a:cs typeface="Times New Roman" pitchFamily="18" charset="0"/>
              </a:rPr>
              <a:t>по одному из проверяемых упражнений</a:t>
            </a:r>
            <a:r>
              <a:rPr lang="ru-RU" altLang="ru-RU" sz="2800" dirty="0">
                <a:latin typeface="Times New Roman" pitchFamily="18" charset="0"/>
                <a:cs typeface="Times New Roman" pitchFamily="18" charset="0"/>
              </a:rPr>
              <a:t> набрал </a:t>
            </a:r>
            <a:r>
              <a:rPr lang="ru-RU" altLang="ru-RU" sz="2800" dirty="0" smtClean="0">
                <a:latin typeface="Times New Roman" pitchFamily="18" charset="0"/>
                <a:cs typeface="Times New Roman" pitchFamily="18" charset="0"/>
              </a:rPr>
              <a:t>ниже:</a:t>
            </a:r>
          </a:p>
          <a:p>
            <a:pPr marL="457200" indent="-457200" algn="just">
              <a:buFontTx/>
              <a:buChar char="-"/>
            </a:pPr>
            <a:r>
              <a:rPr lang="ru-RU" altLang="ru-RU" sz="2800" dirty="0" smtClean="0">
                <a:latin typeface="Times New Roman" pitchFamily="18" charset="0"/>
                <a:cs typeface="Times New Roman" pitchFamily="18" charset="0"/>
              </a:rPr>
              <a:t>30 </a:t>
            </a:r>
            <a:r>
              <a:rPr lang="ru-RU" altLang="ru-RU" sz="2800" dirty="0">
                <a:latin typeface="Times New Roman" pitchFamily="18" charset="0"/>
                <a:cs typeface="Times New Roman" pitchFamily="18" charset="0"/>
              </a:rPr>
              <a:t>баллов (для </a:t>
            </a:r>
            <a:r>
              <a:rPr lang="ru-RU" altLang="ru-RU" sz="2800" dirty="0" smtClean="0">
                <a:latin typeface="Times New Roman" pitchFamily="18" charset="0"/>
                <a:cs typeface="Times New Roman" pitchFamily="18" charset="0"/>
              </a:rPr>
              <a:t>граждан </a:t>
            </a:r>
            <a:r>
              <a:rPr lang="ru-RU" altLang="ru-RU" sz="2800" dirty="0">
                <a:latin typeface="Times New Roman" pitchFamily="18" charset="0"/>
                <a:cs typeface="Times New Roman" pitchFamily="18" charset="0"/>
              </a:rPr>
              <a:t>до 25 лет</a:t>
            </a:r>
            <a:r>
              <a:rPr lang="ru-RU" altLang="ru-RU" sz="2800" dirty="0" smtClean="0">
                <a:latin typeface="Times New Roman" pitchFamily="18" charset="0"/>
                <a:cs typeface="Times New Roman" pitchFamily="18" charset="0"/>
              </a:rPr>
              <a:t>)</a:t>
            </a:r>
          </a:p>
          <a:p>
            <a:pPr marL="457200" indent="-457200" algn="just">
              <a:buFontTx/>
              <a:buChar char="-"/>
            </a:pPr>
            <a:r>
              <a:rPr lang="ru-RU" altLang="ru-RU" sz="2800" dirty="0" smtClean="0">
                <a:latin typeface="Times New Roman" pitchFamily="18" charset="0"/>
                <a:cs typeface="Times New Roman" pitchFamily="18" charset="0"/>
              </a:rPr>
              <a:t>28 </a:t>
            </a:r>
            <a:r>
              <a:rPr lang="ru-RU" altLang="ru-RU" sz="2800" dirty="0">
                <a:latin typeface="Times New Roman" pitchFamily="18" charset="0"/>
                <a:cs typeface="Times New Roman" pitchFamily="18" charset="0"/>
              </a:rPr>
              <a:t>баллов (для </a:t>
            </a:r>
            <a:r>
              <a:rPr lang="ru-RU" altLang="ru-RU" sz="2800" dirty="0" smtClean="0">
                <a:latin typeface="Times New Roman" pitchFamily="18" charset="0"/>
                <a:cs typeface="Times New Roman" pitchFamily="18" charset="0"/>
              </a:rPr>
              <a:t>граждан </a:t>
            </a:r>
            <a:r>
              <a:rPr lang="ru-RU" altLang="ru-RU" sz="2800" dirty="0">
                <a:latin typeface="Times New Roman" pitchFamily="18" charset="0"/>
                <a:cs typeface="Times New Roman" pitchFamily="18" charset="0"/>
              </a:rPr>
              <a:t>25-29 лет) </a:t>
            </a:r>
            <a:endParaRPr lang="ru-RU" altLang="ru-RU" sz="2800" dirty="0" smtClean="0">
              <a:latin typeface="Times New Roman" pitchFamily="18" charset="0"/>
              <a:cs typeface="Times New Roman" pitchFamily="18" charset="0"/>
            </a:endParaRPr>
          </a:p>
          <a:p>
            <a:pPr algn="just"/>
            <a:r>
              <a:rPr lang="ru-RU" altLang="ru-RU" sz="2800" b="1" dirty="0" smtClean="0">
                <a:latin typeface="Times New Roman" pitchFamily="18" charset="0"/>
                <a:cs typeface="Times New Roman" pitchFamily="18" charset="0"/>
              </a:rPr>
              <a:t>или за три проверяемых упражнения:</a:t>
            </a:r>
            <a:r>
              <a:rPr lang="ru-RU" altLang="ru-RU" sz="2800" dirty="0" smtClean="0">
                <a:latin typeface="Times New Roman" pitchFamily="18" charset="0"/>
                <a:cs typeface="Times New Roman" pitchFamily="18" charset="0"/>
              </a:rPr>
              <a:t> </a:t>
            </a:r>
          </a:p>
          <a:p>
            <a:pPr algn="just"/>
            <a:r>
              <a:rPr lang="ru-RU" altLang="ru-RU" sz="2800" dirty="0" smtClean="0">
                <a:latin typeface="Times New Roman" pitchFamily="18" charset="0"/>
                <a:cs typeface="Times New Roman" pitchFamily="18" charset="0"/>
              </a:rPr>
              <a:t>-    120 </a:t>
            </a:r>
            <a:r>
              <a:rPr lang="ru-RU" altLang="ru-RU" sz="2800" dirty="0">
                <a:latin typeface="Times New Roman" pitchFamily="18" charset="0"/>
                <a:cs typeface="Times New Roman" pitchFamily="18" charset="0"/>
              </a:rPr>
              <a:t>баллов (для </a:t>
            </a:r>
            <a:r>
              <a:rPr lang="ru-RU" altLang="ru-RU" sz="2800" dirty="0" smtClean="0">
                <a:latin typeface="Times New Roman" pitchFamily="18" charset="0"/>
                <a:cs typeface="Times New Roman" pitchFamily="18" charset="0"/>
              </a:rPr>
              <a:t>граждан </a:t>
            </a:r>
            <a:r>
              <a:rPr lang="ru-RU" altLang="ru-RU" sz="2800" dirty="0">
                <a:latin typeface="Times New Roman" pitchFamily="18" charset="0"/>
                <a:cs typeface="Times New Roman" pitchFamily="18" charset="0"/>
              </a:rPr>
              <a:t>до 25 лет</a:t>
            </a:r>
            <a:r>
              <a:rPr lang="ru-RU" altLang="ru-RU" sz="2800" dirty="0" smtClean="0">
                <a:latin typeface="Times New Roman" pitchFamily="18" charset="0"/>
                <a:cs typeface="Times New Roman" pitchFamily="18" charset="0"/>
              </a:rPr>
              <a:t>)</a:t>
            </a:r>
          </a:p>
          <a:p>
            <a:pPr marL="457200" indent="-457200" algn="just">
              <a:buFontTx/>
              <a:buChar char="-"/>
            </a:pPr>
            <a:r>
              <a:rPr lang="ru-RU" altLang="ru-RU" sz="2800" dirty="0" smtClean="0">
                <a:latin typeface="Times New Roman" pitchFamily="18" charset="0"/>
                <a:cs typeface="Times New Roman" pitchFamily="18" charset="0"/>
              </a:rPr>
              <a:t>110 </a:t>
            </a:r>
            <a:r>
              <a:rPr lang="ru-RU" altLang="ru-RU" sz="2800" dirty="0">
                <a:latin typeface="Times New Roman" pitchFamily="18" charset="0"/>
                <a:cs typeface="Times New Roman" pitchFamily="18" charset="0"/>
              </a:rPr>
              <a:t>баллов (для </a:t>
            </a:r>
            <a:r>
              <a:rPr lang="ru-RU" altLang="ru-RU" sz="2800" dirty="0" smtClean="0">
                <a:latin typeface="Times New Roman" pitchFamily="18" charset="0"/>
                <a:cs typeface="Times New Roman" pitchFamily="18" charset="0"/>
              </a:rPr>
              <a:t>граждан </a:t>
            </a:r>
            <a:r>
              <a:rPr lang="ru-RU" altLang="ru-RU" sz="2800" dirty="0">
                <a:latin typeface="Times New Roman" pitchFamily="18" charset="0"/>
                <a:cs typeface="Times New Roman" pitchFamily="18" charset="0"/>
              </a:rPr>
              <a:t>25-29 лет</a:t>
            </a:r>
            <a:r>
              <a:rPr lang="ru-RU" altLang="ru-RU" sz="2800" dirty="0" smtClean="0">
                <a:latin typeface="Times New Roman" pitchFamily="18" charset="0"/>
                <a:cs typeface="Times New Roman" pitchFamily="18" charset="0"/>
              </a:rPr>
              <a:t>),</a:t>
            </a:r>
          </a:p>
          <a:p>
            <a:pPr algn="just"/>
            <a:r>
              <a:rPr lang="ru-RU" altLang="ru-RU" sz="2800" dirty="0" smtClean="0">
                <a:latin typeface="Times New Roman" pitchFamily="18" charset="0"/>
                <a:cs typeface="Times New Roman" pitchFamily="18" charset="0"/>
              </a:rPr>
              <a:t> </a:t>
            </a:r>
            <a:r>
              <a:rPr lang="ru-RU" altLang="ru-RU" sz="2800" dirty="0">
                <a:latin typeface="Times New Roman" pitchFamily="18" charset="0"/>
                <a:cs typeface="Times New Roman" pitchFamily="18" charset="0"/>
              </a:rPr>
              <a:t>к дальнейшему участию в конкурсе </a:t>
            </a:r>
            <a:r>
              <a:rPr lang="ru-RU" altLang="ru-RU" sz="2800" b="1" dirty="0">
                <a:latin typeface="Times New Roman" pitchFamily="18" charset="0"/>
                <a:cs typeface="Times New Roman" pitchFamily="18" charset="0"/>
              </a:rPr>
              <a:t>не </a:t>
            </a:r>
            <a:r>
              <a:rPr lang="ru-RU" altLang="ru-RU" sz="2800" b="1" dirty="0" smtClean="0">
                <a:latin typeface="Times New Roman" pitchFamily="18" charset="0"/>
                <a:cs typeface="Times New Roman" pitchFamily="18" charset="0"/>
              </a:rPr>
              <a:t>допускается.</a:t>
            </a:r>
          </a:p>
          <a:p>
            <a:pPr algn="just"/>
            <a:endParaRPr lang="ru-RU" altLang="ru-RU"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486446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9"/>
          <p:cNvSpPr>
            <a:spLocks noChangeArrowheads="1"/>
          </p:cNvSpPr>
          <p:nvPr/>
        </p:nvSpPr>
        <p:spPr bwMode="auto">
          <a:xfrm>
            <a:off x="0" y="2420938"/>
            <a:ext cx="8856663" cy="1354137"/>
          </a:xfrm>
          <a:prstGeom prst="rect">
            <a:avLst/>
          </a:prstGeom>
          <a:noFill/>
          <a:ln w="9525">
            <a:noFill/>
            <a:miter lim="800000"/>
            <a:headEnd/>
            <a:tailEnd/>
          </a:ln>
        </p:spPr>
        <p:txBody>
          <a:bodyPr>
            <a:spAutoFit/>
          </a:bodyPr>
          <a:lstStyle/>
          <a:p>
            <a:pPr eaLnBrk="1" hangingPunct="1"/>
            <a:r>
              <a:rPr lang="ru-RU" b="1">
                <a:latin typeface="Times New Roman" pitchFamily="18" charset="0"/>
                <a:cs typeface="Times New Roman" pitchFamily="18" charset="0"/>
              </a:rPr>
              <a:t>	</a:t>
            </a:r>
            <a:endParaRPr lang="ru-RU" sz="2800" b="1">
              <a:latin typeface="Times New Roman" pitchFamily="18" charset="0"/>
              <a:cs typeface="Times New Roman" pitchFamily="18" charset="0"/>
            </a:endParaRPr>
          </a:p>
          <a:p>
            <a:pPr eaLnBrk="1" hangingPunct="1"/>
            <a:endParaRPr lang="ru-RU" b="1">
              <a:latin typeface="Times New Roman" pitchFamily="18" charset="0"/>
              <a:cs typeface="Times New Roman" pitchFamily="18" charset="0"/>
            </a:endParaRPr>
          </a:p>
          <a:p>
            <a:pPr eaLnBrk="1" hangingPunct="1"/>
            <a:endParaRPr lang="ru-RU" b="1">
              <a:latin typeface="Times New Roman" pitchFamily="18" charset="0"/>
              <a:cs typeface="Times New Roman" pitchFamily="18" charset="0"/>
            </a:endParaRPr>
          </a:p>
          <a:p>
            <a:pPr eaLnBrk="1" hangingPunct="1"/>
            <a:r>
              <a:rPr lang="ru-RU" b="1">
                <a:latin typeface="Times New Roman" pitchFamily="18" charset="0"/>
                <a:cs typeface="Times New Roman" pitchFamily="18" charset="0"/>
              </a:rPr>
              <a:t> </a:t>
            </a:r>
          </a:p>
        </p:txBody>
      </p:sp>
      <p:sp>
        <p:nvSpPr>
          <p:cNvPr id="8197" name="Прямоугольник 5"/>
          <p:cNvSpPr>
            <a:spLocks noChangeArrowheads="1"/>
          </p:cNvSpPr>
          <p:nvPr/>
        </p:nvSpPr>
        <p:spPr bwMode="auto">
          <a:xfrm>
            <a:off x="323850" y="365125"/>
            <a:ext cx="8640763" cy="831850"/>
          </a:xfrm>
          <a:prstGeom prst="rect">
            <a:avLst/>
          </a:prstGeom>
          <a:noFill/>
          <a:ln w="9525">
            <a:noFill/>
            <a:miter lim="800000"/>
            <a:headEnd/>
            <a:tailEnd/>
          </a:ln>
        </p:spPr>
        <p:txBody>
          <a:bodyPr>
            <a:spAutoFit/>
          </a:bodyPr>
          <a:lstStyle/>
          <a:p>
            <a:pPr algn="ctr" eaLnBrk="1" hangingPunct="1">
              <a:defRPr/>
            </a:pPr>
            <a:r>
              <a:rPr lang="ru-RU" sz="2400" b="1" dirty="0">
                <a:latin typeface="Times New Roman" pitchFamily="18" charset="0"/>
                <a:cs typeface="Times New Roman" pitchFamily="18" charset="0"/>
              </a:rPr>
              <a:t>Порядок прохождения военной подготовки в военном учебном центре при СГТУ имени Гагарина Ю.А.</a:t>
            </a:r>
          </a:p>
        </p:txBody>
      </p:sp>
      <p:sp>
        <p:nvSpPr>
          <p:cNvPr id="7" name="Скругленный прямоугольник 6"/>
          <p:cNvSpPr/>
          <p:nvPr/>
        </p:nvSpPr>
        <p:spPr>
          <a:xfrm>
            <a:off x="611188" y="1341438"/>
            <a:ext cx="8280400" cy="5397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a:solidFill>
                  <a:schemeClr val="tx2"/>
                </a:solidFill>
                <a:latin typeface="Times New Roman" pitchFamily="18" charset="0"/>
                <a:cs typeface="Times New Roman" pitchFamily="18" charset="0"/>
              </a:rPr>
              <a:t>Обучение в военном учебном центре </a:t>
            </a:r>
          </a:p>
        </p:txBody>
      </p:sp>
      <p:sp>
        <p:nvSpPr>
          <p:cNvPr id="8" name="Прямоугольник 7"/>
          <p:cNvSpPr/>
          <p:nvPr/>
        </p:nvSpPr>
        <p:spPr>
          <a:xfrm>
            <a:off x="900113" y="1989138"/>
            <a:ext cx="2016125" cy="12604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dirty="0" smtClean="0">
                <a:solidFill>
                  <a:schemeClr val="tx2"/>
                </a:solidFill>
                <a:latin typeface="Times New Roman" pitchFamily="18" charset="0"/>
                <a:cs typeface="Times New Roman" pitchFamily="18" charset="0"/>
              </a:rPr>
              <a:t>3 </a:t>
            </a:r>
            <a:r>
              <a:rPr lang="ru-RU" sz="2000" dirty="0">
                <a:solidFill>
                  <a:schemeClr val="tx2"/>
                </a:solidFill>
                <a:latin typeface="Times New Roman" pitchFamily="18" charset="0"/>
                <a:cs typeface="Times New Roman" pitchFamily="18" charset="0"/>
              </a:rPr>
              <a:t>семестр</a:t>
            </a:r>
          </a:p>
        </p:txBody>
      </p:sp>
      <p:sp>
        <p:nvSpPr>
          <p:cNvPr id="10" name="Прямоугольник 9"/>
          <p:cNvSpPr/>
          <p:nvPr/>
        </p:nvSpPr>
        <p:spPr>
          <a:xfrm>
            <a:off x="3708400" y="1989138"/>
            <a:ext cx="2016125" cy="12604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dirty="0" smtClean="0">
                <a:solidFill>
                  <a:schemeClr val="tx2"/>
                </a:solidFill>
                <a:latin typeface="Times New Roman" pitchFamily="18" charset="0"/>
                <a:cs typeface="Times New Roman" pitchFamily="18" charset="0"/>
              </a:rPr>
              <a:t>4 </a:t>
            </a:r>
            <a:r>
              <a:rPr lang="ru-RU" sz="2000" dirty="0">
                <a:solidFill>
                  <a:schemeClr val="tx2"/>
                </a:solidFill>
                <a:latin typeface="Times New Roman" pitchFamily="18" charset="0"/>
                <a:cs typeface="Times New Roman" pitchFamily="18" charset="0"/>
              </a:rPr>
              <a:t>семестр</a:t>
            </a:r>
          </a:p>
        </p:txBody>
      </p:sp>
      <p:sp>
        <p:nvSpPr>
          <p:cNvPr id="12" name="Прямоугольник 11"/>
          <p:cNvSpPr/>
          <p:nvPr/>
        </p:nvSpPr>
        <p:spPr>
          <a:xfrm>
            <a:off x="6516688" y="1989138"/>
            <a:ext cx="2016125" cy="12604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dirty="0" smtClean="0">
                <a:solidFill>
                  <a:schemeClr val="tx2"/>
                </a:solidFill>
                <a:latin typeface="Times New Roman" pitchFamily="18" charset="0"/>
                <a:cs typeface="Times New Roman" pitchFamily="18" charset="0"/>
              </a:rPr>
              <a:t>5 семестр</a:t>
            </a:r>
            <a:endParaRPr lang="ru-RU" sz="2000" dirty="0">
              <a:solidFill>
                <a:schemeClr val="tx2"/>
              </a:solidFill>
              <a:latin typeface="Times New Roman" pitchFamily="18" charset="0"/>
              <a:cs typeface="Times New Roman" pitchFamily="18" charset="0"/>
            </a:endParaRPr>
          </a:p>
        </p:txBody>
      </p:sp>
      <p:sp>
        <p:nvSpPr>
          <p:cNvPr id="13" name="Скругленный прямоугольник 12"/>
          <p:cNvSpPr/>
          <p:nvPr/>
        </p:nvSpPr>
        <p:spPr>
          <a:xfrm>
            <a:off x="611188" y="3500438"/>
            <a:ext cx="8280400" cy="54133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smtClean="0">
                <a:solidFill>
                  <a:schemeClr val="tx2"/>
                </a:solidFill>
                <a:latin typeface="Times New Roman" pitchFamily="18" charset="0"/>
                <a:cs typeface="Times New Roman" pitchFamily="18" charset="0"/>
              </a:rPr>
              <a:t>Учебные сборы </a:t>
            </a:r>
            <a:r>
              <a:rPr lang="ru-RU" sz="2000" b="1" dirty="0">
                <a:solidFill>
                  <a:schemeClr val="tx2"/>
                </a:solidFill>
                <a:latin typeface="Times New Roman" pitchFamily="18" charset="0"/>
                <a:cs typeface="Times New Roman" pitchFamily="18" charset="0"/>
              </a:rPr>
              <a:t>в </a:t>
            </a:r>
            <a:r>
              <a:rPr lang="ru-RU" sz="2000" b="1" dirty="0" smtClean="0">
                <a:solidFill>
                  <a:schemeClr val="tx2"/>
                </a:solidFill>
                <a:latin typeface="Times New Roman" pitchFamily="18" charset="0"/>
                <a:cs typeface="Times New Roman" pitchFamily="18" charset="0"/>
              </a:rPr>
              <a:t>воинских частях (6 семестр)</a:t>
            </a:r>
            <a:endParaRPr lang="ru-RU" sz="2000" b="1" dirty="0">
              <a:solidFill>
                <a:schemeClr val="tx2"/>
              </a:solidFill>
              <a:latin typeface="Times New Roman" pitchFamily="18" charset="0"/>
              <a:cs typeface="Times New Roman" pitchFamily="18" charset="0"/>
            </a:endParaRPr>
          </a:p>
        </p:txBody>
      </p:sp>
      <p:sp>
        <p:nvSpPr>
          <p:cNvPr id="14" name="Прямоугольник 13"/>
          <p:cNvSpPr/>
          <p:nvPr/>
        </p:nvSpPr>
        <p:spPr>
          <a:xfrm>
            <a:off x="900113" y="4113213"/>
            <a:ext cx="2016125" cy="12604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dirty="0">
                <a:solidFill>
                  <a:schemeClr val="tx2"/>
                </a:solidFill>
                <a:latin typeface="Times New Roman" pitchFamily="18" charset="0"/>
                <a:cs typeface="Times New Roman" pitchFamily="18" charset="0"/>
              </a:rPr>
              <a:t>Прохождение ВВК</a:t>
            </a:r>
          </a:p>
        </p:txBody>
      </p:sp>
      <p:sp>
        <p:nvSpPr>
          <p:cNvPr id="16" name="Прямоугольник 15"/>
          <p:cNvSpPr/>
          <p:nvPr/>
        </p:nvSpPr>
        <p:spPr>
          <a:xfrm>
            <a:off x="3708400" y="4113213"/>
            <a:ext cx="2016125" cy="12604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dirty="0">
                <a:solidFill>
                  <a:schemeClr val="tx2"/>
                </a:solidFill>
                <a:latin typeface="Times New Roman" pitchFamily="18" charset="0"/>
                <a:cs typeface="Times New Roman" pitchFamily="18" charset="0"/>
              </a:rPr>
              <a:t>Убытие на учебные сборы в воинские части </a:t>
            </a:r>
          </a:p>
        </p:txBody>
      </p:sp>
      <p:sp>
        <p:nvSpPr>
          <p:cNvPr id="18" name="Прямоугольник 17"/>
          <p:cNvSpPr/>
          <p:nvPr/>
        </p:nvSpPr>
        <p:spPr>
          <a:xfrm>
            <a:off x="6516688" y="4113213"/>
            <a:ext cx="2016125" cy="12604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dirty="0">
                <a:solidFill>
                  <a:schemeClr val="tx2"/>
                </a:solidFill>
                <a:latin typeface="Times New Roman" pitchFamily="18" charset="0"/>
                <a:cs typeface="Times New Roman" pitchFamily="18" charset="0"/>
              </a:rPr>
              <a:t>Учебные сборы </a:t>
            </a:r>
            <a:r>
              <a:rPr lang="ru-RU" dirty="0" smtClean="0">
                <a:solidFill>
                  <a:schemeClr val="tx2"/>
                </a:solidFill>
                <a:latin typeface="Times New Roman" pitchFamily="18" charset="0"/>
                <a:cs typeface="Times New Roman" pitchFamily="18" charset="0"/>
              </a:rPr>
              <a:t>в воинских частях</a:t>
            </a:r>
            <a:endParaRPr lang="ru-RU" dirty="0">
              <a:solidFill>
                <a:schemeClr val="tx2"/>
              </a:solidFill>
              <a:latin typeface="Times New Roman" pitchFamily="18" charset="0"/>
              <a:cs typeface="Times New Roman" pitchFamily="18" charset="0"/>
            </a:endParaRPr>
          </a:p>
          <a:p>
            <a:pPr algn="ctr" eaLnBrk="1" hangingPunct="1">
              <a:defRPr/>
            </a:pPr>
            <a:r>
              <a:rPr lang="ru-RU" dirty="0">
                <a:solidFill>
                  <a:schemeClr val="tx2"/>
                </a:solidFill>
                <a:latin typeface="Times New Roman" pitchFamily="18" charset="0"/>
                <a:cs typeface="Times New Roman" pitchFamily="18" charset="0"/>
              </a:rPr>
              <a:t>30 дней</a:t>
            </a:r>
          </a:p>
        </p:txBody>
      </p:sp>
      <p:sp>
        <p:nvSpPr>
          <p:cNvPr id="19" name="Скругленный прямоугольник 18"/>
          <p:cNvSpPr/>
          <p:nvPr/>
        </p:nvSpPr>
        <p:spPr>
          <a:xfrm>
            <a:off x="611188" y="5589588"/>
            <a:ext cx="8280400" cy="863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spc="-30" dirty="0">
                <a:solidFill>
                  <a:schemeClr val="tx2"/>
                </a:solidFill>
                <a:latin typeface="Times New Roman" pitchFamily="18" charset="0"/>
                <a:cs typeface="Times New Roman" pitchFamily="18" charset="0"/>
              </a:rPr>
              <a:t>Аттестация, присвоение воинского звания и зачисление в запас</a:t>
            </a:r>
          </a:p>
          <a:p>
            <a:pPr algn="ctr" eaLnBrk="1" hangingPunct="1">
              <a:defRPr/>
            </a:pPr>
            <a:r>
              <a:rPr lang="ru-RU" sz="2000" b="1" spc="-30" dirty="0">
                <a:solidFill>
                  <a:schemeClr val="tx2"/>
                </a:solidFill>
                <a:latin typeface="Times New Roman" pitchFamily="18" charset="0"/>
                <a:cs typeface="Times New Roman" pitchFamily="18" charset="0"/>
              </a:rPr>
              <a:t>(по окончании вуза) </a:t>
            </a:r>
          </a:p>
        </p:txBody>
      </p:sp>
      <p:sp>
        <p:nvSpPr>
          <p:cNvPr id="20" name="Стрелка вправо 19"/>
          <p:cNvSpPr/>
          <p:nvPr/>
        </p:nvSpPr>
        <p:spPr>
          <a:xfrm>
            <a:off x="2987675" y="2395538"/>
            <a:ext cx="647700"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latin typeface="Times New Roman" pitchFamily="18" charset="0"/>
              <a:cs typeface="Times New Roman" pitchFamily="18" charset="0"/>
            </a:endParaRPr>
          </a:p>
        </p:txBody>
      </p:sp>
      <p:sp>
        <p:nvSpPr>
          <p:cNvPr id="21" name="Стрелка вправо 20"/>
          <p:cNvSpPr/>
          <p:nvPr/>
        </p:nvSpPr>
        <p:spPr>
          <a:xfrm>
            <a:off x="5795963" y="2395538"/>
            <a:ext cx="647700"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latin typeface="Times New Roman" pitchFamily="18" charset="0"/>
              <a:cs typeface="Times New Roman" pitchFamily="18" charset="0"/>
            </a:endParaRPr>
          </a:p>
        </p:txBody>
      </p:sp>
      <p:sp>
        <p:nvSpPr>
          <p:cNvPr id="23" name="Стрелка вправо 22"/>
          <p:cNvSpPr/>
          <p:nvPr/>
        </p:nvSpPr>
        <p:spPr>
          <a:xfrm>
            <a:off x="2987675" y="4508500"/>
            <a:ext cx="6477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latin typeface="Times New Roman" pitchFamily="18" charset="0"/>
              <a:cs typeface="Times New Roman" pitchFamily="18" charset="0"/>
            </a:endParaRPr>
          </a:p>
        </p:txBody>
      </p:sp>
      <p:sp>
        <p:nvSpPr>
          <p:cNvPr id="24" name="Стрелка вправо 23"/>
          <p:cNvSpPr/>
          <p:nvPr/>
        </p:nvSpPr>
        <p:spPr>
          <a:xfrm>
            <a:off x="5795963" y="4508500"/>
            <a:ext cx="6477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3" name="Группа 5"/>
          <p:cNvGrpSpPr>
            <a:grpSpLocks/>
          </p:cNvGrpSpPr>
          <p:nvPr/>
        </p:nvGrpSpPr>
        <p:grpSpPr bwMode="auto">
          <a:xfrm>
            <a:off x="179388" y="127000"/>
            <a:ext cx="8764587" cy="1143000"/>
            <a:chOff x="179511" y="126943"/>
            <a:chExt cx="8765195" cy="1143192"/>
          </a:xfrm>
        </p:grpSpPr>
        <p:pic>
          <p:nvPicPr>
            <p:cNvPr id="15365" name="Picture 6" descr="C:\Users\mikhailisenkopv\Desktop\logo.jpg"/>
            <p:cNvPicPr>
              <a:picLocks noChangeAspect="1" noChangeArrowheads="1"/>
            </p:cNvPicPr>
            <p:nvPr/>
          </p:nvPicPr>
          <p:blipFill>
            <a:blip r:embed="rId2" cstate="print"/>
            <a:srcRect/>
            <a:stretch>
              <a:fillRect/>
            </a:stretch>
          </p:blipFill>
          <p:spPr bwMode="auto">
            <a:xfrm>
              <a:off x="179511" y="260647"/>
              <a:ext cx="1912281" cy="1009487"/>
            </a:xfrm>
            <a:prstGeom prst="rect">
              <a:avLst/>
            </a:prstGeom>
            <a:noFill/>
            <a:ln w="9525">
              <a:noFill/>
              <a:miter lim="800000"/>
              <a:headEnd/>
              <a:tailEnd/>
            </a:ln>
          </p:spPr>
        </p:pic>
        <p:pic>
          <p:nvPicPr>
            <p:cNvPr id="15366" name="Рисунок 7" descr="D:\Эмблема ВУЦ\Эмблема jpg.jpg"/>
            <p:cNvPicPr>
              <a:picLocks noChangeAspect="1" noChangeArrowheads="1"/>
            </p:cNvPicPr>
            <p:nvPr/>
          </p:nvPicPr>
          <p:blipFill>
            <a:blip r:embed="rId3" cstate="print"/>
            <a:srcRect l="15971"/>
            <a:stretch>
              <a:fillRect/>
            </a:stretch>
          </p:blipFill>
          <p:spPr bwMode="auto">
            <a:xfrm>
              <a:off x="8028384" y="126943"/>
              <a:ext cx="916322" cy="1143192"/>
            </a:xfrm>
            <a:prstGeom prst="rect">
              <a:avLst/>
            </a:prstGeom>
            <a:noFill/>
            <a:ln w="9525">
              <a:noFill/>
              <a:miter lim="800000"/>
              <a:headEnd/>
              <a:tailEnd/>
            </a:ln>
          </p:spPr>
        </p:pic>
      </p:grpSp>
      <p:sp>
        <p:nvSpPr>
          <p:cNvPr id="6" name="TextBox 4"/>
          <p:cNvSpPr txBox="1">
            <a:spLocks noChangeArrowheads="1"/>
          </p:cNvSpPr>
          <p:nvPr/>
        </p:nvSpPr>
        <p:spPr bwMode="auto">
          <a:xfrm>
            <a:off x="323850" y="1827213"/>
            <a:ext cx="8569325" cy="3970318"/>
          </a:xfrm>
          <a:prstGeom prst="rect">
            <a:avLst/>
          </a:prstGeom>
          <a:noFill/>
          <a:ln w="9525">
            <a:noFill/>
            <a:miter lim="800000"/>
            <a:headEnd/>
            <a:tailEnd/>
          </a:ln>
        </p:spPr>
        <p:txBody>
          <a:bodyPr>
            <a:spAutoFit/>
          </a:bodyPr>
          <a:lstStyle/>
          <a:p>
            <a:pPr algn="just" eaLnBrk="1" hangingPunct="1">
              <a:defRPr/>
            </a:pPr>
            <a:r>
              <a:rPr lang="ru-RU" sz="2800" b="1" dirty="0" smtClean="0">
                <a:latin typeface="Times New Roman" pitchFamily="18" charset="0"/>
                <a:cs typeface="Times New Roman" pitchFamily="18" charset="0"/>
              </a:rPr>
              <a:t>     Результаты </a:t>
            </a:r>
            <a:r>
              <a:rPr lang="ru-RU" sz="2800" b="1" dirty="0">
                <a:latin typeface="Times New Roman" pitchFamily="18" charset="0"/>
                <a:cs typeface="Times New Roman" pitchFamily="18" charset="0"/>
              </a:rPr>
              <a:t>конкурсного отбора после их утверждения доводятся до </a:t>
            </a:r>
            <a:r>
              <a:rPr lang="ru-RU" sz="2800" b="1" dirty="0" smtClean="0">
                <a:latin typeface="Times New Roman" pitchFamily="18" charset="0"/>
                <a:cs typeface="Times New Roman" pitchFamily="18" charset="0"/>
              </a:rPr>
              <a:t>граждан через институты, в </a:t>
            </a:r>
            <a:r>
              <a:rPr lang="ru-RU" sz="2800" b="1" dirty="0">
                <a:latin typeface="Times New Roman" pitchFamily="18" charset="0"/>
                <a:cs typeface="Times New Roman" pitchFamily="18" charset="0"/>
              </a:rPr>
              <a:t>которых они </a:t>
            </a:r>
            <a:r>
              <a:rPr lang="ru-RU" sz="2800" b="1" dirty="0" smtClean="0">
                <a:latin typeface="Times New Roman" pitchFamily="18" charset="0"/>
                <a:cs typeface="Times New Roman" pitchFamily="18" charset="0"/>
              </a:rPr>
              <a:t>обучаются.</a:t>
            </a:r>
          </a:p>
          <a:p>
            <a:pPr eaLnBrk="1" hangingPunct="1">
              <a:defRPr/>
            </a:pPr>
            <a:endParaRPr lang="ru-RU" sz="2800" b="1" dirty="0" smtClean="0">
              <a:latin typeface="Times New Roman" pitchFamily="18" charset="0"/>
              <a:cs typeface="Times New Roman" pitchFamily="18" charset="0"/>
            </a:endParaRPr>
          </a:p>
          <a:p>
            <a:pPr algn="just" eaLnBrk="1" hangingPunct="1">
              <a:defRPr/>
            </a:pPr>
            <a:r>
              <a:rPr lang="ru-RU" sz="2800" b="1" dirty="0" smtClean="0">
                <a:latin typeface="Times New Roman" pitchFamily="18" charset="0"/>
                <a:cs typeface="Times New Roman" pitchFamily="18" charset="0"/>
              </a:rPr>
              <a:t>     Проведение </a:t>
            </a:r>
            <a:r>
              <a:rPr lang="ru-RU" sz="2800" b="1" dirty="0">
                <a:latin typeface="Times New Roman" pitchFamily="18" charset="0"/>
                <a:cs typeface="Times New Roman" pitchFamily="18" charset="0"/>
              </a:rPr>
              <a:t>конкурсного отбора очень подробно изложено в Правилах приема граждан в военный учебный центр при СГТУ имени Гагарина Ю.А., которые размещены на сайте СГТУ имени Гагарина Ю.А. в разделе «Военная подготовка</a:t>
            </a:r>
            <a:r>
              <a:rPr lang="ru-RU" sz="2800" b="1"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3" name="Группа 5"/>
          <p:cNvGrpSpPr>
            <a:grpSpLocks/>
          </p:cNvGrpSpPr>
          <p:nvPr/>
        </p:nvGrpSpPr>
        <p:grpSpPr bwMode="auto">
          <a:xfrm>
            <a:off x="179388" y="127000"/>
            <a:ext cx="8764587" cy="1143000"/>
            <a:chOff x="179511" y="126943"/>
            <a:chExt cx="8765195" cy="1143192"/>
          </a:xfrm>
        </p:grpSpPr>
        <p:pic>
          <p:nvPicPr>
            <p:cNvPr id="15365" name="Picture 6" descr="C:\Users\mikhailisenkopv\Desktop\logo.jpg"/>
            <p:cNvPicPr>
              <a:picLocks noChangeAspect="1" noChangeArrowheads="1"/>
            </p:cNvPicPr>
            <p:nvPr/>
          </p:nvPicPr>
          <p:blipFill>
            <a:blip r:embed="rId2" cstate="print"/>
            <a:srcRect/>
            <a:stretch>
              <a:fillRect/>
            </a:stretch>
          </p:blipFill>
          <p:spPr bwMode="auto">
            <a:xfrm>
              <a:off x="179511" y="260647"/>
              <a:ext cx="1912281" cy="1009487"/>
            </a:xfrm>
            <a:prstGeom prst="rect">
              <a:avLst/>
            </a:prstGeom>
            <a:noFill/>
            <a:ln w="9525">
              <a:noFill/>
              <a:miter lim="800000"/>
              <a:headEnd/>
              <a:tailEnd/>
            </a:ln>
          </p:spPr>
        </p:pic>
        <p:pic>
          <p:nvPicPr>
            <p:cNvPr id="15366" name="Рисунок 7" descr="D:\Эмблема ВУЦ\Эмблема jpg.jpg"/>
            <p:cNvPicPr>
              <a:picLocks noChangeAspect="1" noChangeArrowheads="1"/>
            </p:cNvPicPr>
            <p:nvPr/>
          </p:nvPicPr>
          <p:blipFill>
            <a:blip r:embed="rId3" cstate="print"/>
            <a:srcRect l="15971"/>
            <a:stretch>
              <a:fillRect/>
            </a:stretch>
          </p:blipFill>
          <p:spPr bwMode="auto">
            <a:xfrm>
              <a:off x="8028384" y="126943"/>
              <a:ext cx="916322" cy="1143192"/>
            </a:xfrm>
            <a:prstGeom prst="rect">
              <a:avLst/>
            </a:prstGeom>
            <a:noFill/>
            <a:ln w="9525">
              <a:noFill/>
              <a:miter lim="800000"/>
              <a:headEnd/>
              <a:tailEnd/>
            </a:ln>
          </p:spPr>
        </p:pic>
      </p:grpSp>
      <p:sp>
        <p:nvSpPr>
          <p:cNvPr id="6" name="TextBox 4"/>
          <p:cNvSpPr txBox="1">
            <a:spLocks noChangeArrowheads="1"/>
          </p:cNvSpPr>
          <p:nvPr/>
        </p:nvSpPr>
        <p:spPr bwMode="auto">
          <a:xfrm>
            <a:off x="323850" y="1827213"/>
            <a:ext cx="8569325" cy="3539430"/>
          </a:xfrm>
          <a:prstGeom prst="rect">
            <a:avLst/>
          </a:prstGeom>
          <a:noFill/>
          <a:ln w="9525">
            <a:noFill/>
            <a:miter lim="800000"/>
            <a:headEnd/>
            <a:tailEnd/>
          </a:ln>
        </p:spPr>
        <p:txBody>
          <a:bodyPr>
            <a:spAutoFit/>
          </a:bodyPr>
          <a:lstStyle/>
          <a:p>
            <a:pPr algn="just" eaLnBrk="1" hangingPunct="1">
              <a:defRPr/>
            </a:pPr>
            <a:r>
              <a:rPr lang="ru-RU" sz="2800" b="1" dirty="0" smtClean="0">
                <a:latin typeface="Times New Roman" pitchFamily="18" charset="0"/>
                <a:cs typeface="Times New Roman" pitchFamily="18" charset="0"/>
              </a:rPr>
              <a:t>     По </a:t>
            </a:r>
            <a:r>
              <a:rPr lang="ru-RU" sz="2800" b="1" dirty="0">
                <a:latin typeface="Times New Roman" pitchFamily="18" charset="0"/>
                <a:cs typeface="Times New Roman" pitchFamily="18" charset="0"/>
              </a:rPr>
              <a:t>всем возникающим вопросам (поступления в ВУЦ), а также при возникновении затруднений при подаче документов в установленные сроки, прохождения медицинской комиссии и т.д. своевременно обращайтесь к секретарю конкурсной комиссии (телефон 8 (8452) 99-89-75), ежедневно, кроме выходных (сб. и вс.) дней с 10:00 до 16:00 (перерыв с 12:00 до 13:00</a:t>
            </a:r>
            <a:r>
              <a:rPr lang="ru-RU"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721064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
          <p:cNvSpPr>
            <a:spLocks noChangeArrowheads="1"/>
          </p:cNvSpPr>
          <p:nvPr/>
        </p:nvSpPr>
        <p:spPr bwMode="auto">
          <a:xfrm>
            <a:off x="539552" y="764704"/>
            <a:ext cx="8280920" cy="4893647"/>
          </a:xfrm>
          <a:prstGeom prst="rect">
            <a:avLst/>
          </a:prstGeom>
          <a:noFill/>
          <a:ln w="9525">
            <a:noFill/>
            <a:miter lim="800000"/>
            <a:headEnd/>
            <a:tailEnd/>
          </a:ln>
        </p:spPr>
        <p:txBody>
          <a:bodyPr wrap="square">
            <a:spAutoFit/>
          </a:bodyPr>
          <a:lstStyle/>
          <a:p>
            <a:pPr algn="just" eaLnBrk="1" hangingPunct="1">
              <a:defRPr/>
            </a:pPr>
            <a:r>
              <a:rPr lang="ru-RU"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     Отбор </a:t>
            </a:r>
            <a:r>
              <a:rPr lang="ru-RU" sz="2600" dirty="0" smtClean="0">
                <a:latin typeface="Times New Roman" pitchFamily="18" charset="0"/>
                <a:cs typeface="Times New Roman" pitchFamily="18" charset="0"/>
              </a:rPr>
              <a:t>для обучения в военном учебном центре проводится для граждан Российской Федерации </a:t>
            </a:r>
            <a:r>
              <a:rPr lang="ru-RU" sz="2600" dirty="0">
                <a:latin typeface="Times New Roman" pitchFamily="18" charset="0"/>
                <a:cs typeface="Times New Roman" pitchFamily="18" charset="0"/>
              </a:rPr>
              <a:t>в возрасте до 30 </a:t>
            </a:r>
            <a:r>
              <a:rPr lang="ru-RU" sz="2600" dirty="0" smtClean="0">
                <a:latin typeface="Times New Roman" pitchFamily="18" charset="0"/>
                <a:cs typeface="Times New Roman" pitchFamily="18" charset="0"/>
              </a:rPr>
              <a:t>лет, обучающихся </a:t>
            </a:r>
            <a:r>
              <a:rPr lang="ru-RU" sz="2600" dirty="0">
                <a:latin typeface="Times New Roman" pitchFamily="18" charset="0"/>
                <a:cs typeface="Times New Roman" pitchFamily="18" charset="0"/>
              </a:rPr>
              <a:t>по очной форме обучения в вузе по направлениям подготовки </a:t>
            </a:r>
            <a:r>
              <a:rPr lang="ru-RU" sz="2600" dirty="0" err="1" smtClean="0">
                <a:latin typeface="Times New Roman" pitchFamily="18" charset="0"/>
                <a:cs typeface="Times New Roman" pitchFamily="18" charset="0"/>
              </a:rPr>
              <a:t>бакалавриата</a:t>
            </a:r>
            <a:r>
              <a:rPr lang="ru-RU" sz="2600" dirty="0" smtClean="0">
                <a:latin typeface="Times New Roman" pitchFamily="18" charset="0"/>
                <a:cs typeface="Times New Roman" pitchFamily="18" charset="0"/>
              </a:rPr>
              <a:t> и </a:t>
            </a:r>
            <a:r>
              <a:rPr lang="ru-RU" sz="2600" dirty="0" err="1" smtClean="0">
                <a:latin typeface="Times New Roman" pitchFamily="18" charset="0"/>
                <a:cs typeface="Times New Roman" pitchFamily="18" charset="0"/>
              </a:rPr>
              <a:t>специалитета</a:t>
            </a:r>
            <a:r>
              <a:rPr lang="ru-RU" sz="2600" dirty="0" smtClean="0">
                <a:latin typeface="Times New Roman" pitchFamily="18" charset="0"/>
                <a:cs typeface="Times New Roman" pitchFamily="18" charset="0"/>
              </a:rPr>
              <a:t>, не имеющих гражданства (подданства) иностранного государства, либо вида на жительство или иного документа, подтверждающего право на постоянное проживание гражданина на территории иностранного государства, не имеющих неснятую или непогашенную судимость за совершение преступления, а также не подвергающихся уголовному преследованию.</a:t>
            </a:r>
            <a:endParaRPr lang="ru-RU"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
          <p:cNvSpPr>
            <a:spLocks noChangeArrowheads="1"/>
          </p:cNvSpPr>
          <p:nvPr/>
        </p:nvSpPr>
        <p:spPr bwMode="auto">
          <a:xfrm>
            <a:off x="539552" y="332656"/>
            <a:ext cx="8280920" cy="6001643"/>
          </a:xfrm>
          <a:prstGeom prst="rect">
            <a:avLst/>
          </a:prstGeom>
          <a:noFill/>
          <a:ln w="9525">
            <a:noFill/>
            <a:miter lim="800000"/>
            <a:headEnd/>
            <a:tailEnd/>
          </a:ln>
        </p:spPr>
        <p:txBody>
          <a:bodyPr wrap="square">
            <a:spAutoFit/>
          </a:bodyPr>
          <a:lstStyle/>
          <a:p>
            <a:pPr algn="just" eaLnBrk="1" hangingPunct="1">
              <a:defRPr/>
            </a:pP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ПРАВО</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допуска к обучению по программам подготовки запаса в размере не менее десяти процентов расчета набора граждан по военно-учетным специальностям имеют:</a:t>
            </a:r>
          </a:p>
          <a:p>
            <a:pPr algn="just" eaLnBrk="1" hangingPunct="1">
              <a:defRPr/>
            </a:pPr>
            <a:r>
              <a:rPr lang="ru-RU" sz="2400" dirty="0" smtClean="0">
                <a:latin typeface="Times New Roman" pitchFamily="18" charset="0"/>
                <a:cs typeface="Times New Roman" pitchFamily="18" charset="0"/>
              </a:rPr>
              <a:t>-граждане </a:t>
            </a:r>
            <a:r>
              <a:rPr lang="ru-RU" sz="2400" dirty="0">
                <a:latin typeface="Times New Roman" pitchFamily="18" charset="0"/>
                <a:cs typeface="Times New Roman" pitchFamily="18" charset="0"/>
              </a:rPr>
              <a:t>– дети военнослужащих, погибших или получивших увечье (ранение, травму, контузию) либо заболевание при исполнении обязанностей военной службы в ходе специальной военной операции, допущенные к конкурсному отбору и соответствующие требованиям по уровню физической подготовки;</a:t>
            </a:r>
          </a:p>
          <a:p>
            <a:pPr algn="just" eaLnBrk="1" hangingPunct="1">
              <a:defRPr/>
            </a:pPr>
            <a:r>
              <a:rPr lang="ru-RU" sz="2400" dirty="0" smtClean="0">
                <a:latin typeface="Times New Roman" pitchFamily="18" charset="0"/>
                <a:cs typeface="Times New Roman" pitchFamily="18" charset="0"/>
              </a:rPr>
              <a:t>-граждане </a:t>
            </a:r>
            <a:r>
              <a:rPr lang="ru-RU" sz="2400" dirty="0">
                <a:latin typeface="Times New Roman" pitchFamily="18" charset="0"/>
                <a:cs typeface="Times New Roman" pitchFamily="18" charset="0"/>
              </a:rPr>
              <a:t>– принимающие (принимавшие) участие в специальной военной операции, допущенные к конкурсному отбору и соответствующие требованиям по уровню физической подготовки;</a:t>
            </a:r>
          </a:p>
          <a:p>
            <a:pPr algn="just" eaLnBrk="1" hangingPunct="1">
              <a:defRPr/>
            </a:pPr>
            <a:r>
              <a:rPr lang="ru-RU" sz="2400" dirty="0" smtClean="0">
                <a:latin typeface="Times New Roman" pitchFamily="18" charset="0"/>
                <a:cs typeface="Times New Roman" pitchFamily="18" charset="0"/>
              </a:rPr>
              <a:t>-граждане </a:t>
            </a:r>
            <a:r>
              <a:rPr lang="ru-RU" sz="2400" dirty="0">
                <a:latin typeface="Times New Roman" pitchFamily="18" charset="0"/>
                <a:cs typeface="Times New Roman" pitchFamily="18" charset="0"/>
              </a:rPr>
              <a:t>– дети участников специальной военной операции, допущенные к конкурсному отбору и соответствующие требованиям по уровню физической подготовки. </a:t>
            </a:r>
          </a:p>
        </p:txBody>
      </p:sp>
    </p:spTree>
    <p:extLst>
      <p:ext uri="{BB962C8B-B14F-4D97-AF65-F5344CB8AC3E}">
        <p14:creationId xmlns="" xmlns:p14="http://schemas.microsoft.com/office/powerpoint/2010/main" val="2146811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
          <p:cNvSpPr>
            <a:spLocks noChangeArrowheads="1"/>
          </p:cNvSpPr>
          <p:nvPr/>
        </p:nvSpPr>
        <p:spPr bwMode="auto">
          <a:xfrm>
            <a:off x="539552" y="548680"/>
            <a:ext cx="8280920" cy="5693866"/>
          </a:xfrm>
          <a:prstGeom prst="rect">
            <a:avLst/>
          </a:prstGeom>
          <a:noFill/>
          <a:ln w="9525">
            <a:noFill/>
            <a:miter lim="800000"/>
            <a:headEnd/>
            <a:tailEnd/>
          </a:ln>
        </p:spPr>
        <p:txBody>
          <a:bodyPr wrap="square">
            <a:spAutoFit/>
          </a:bodyPr>
          <a:lstStyle/>
          <a:p>
            <a:pPr algn="just" eaLnBrk="1" hangingPunct="1">
              <a:defRPr/>
            </a:pPr>
            <a:r>
              <a:rPr lang="ru-RU" sz="2600" dirty="0" smtClean="0">
                <a:latin typeface="Times New Roman" pitchFamily="18" charset="0"/>
                <a:cs typeface="Times New Roman" pitchFamily="18" charset="0"/>
              </a:rPr>
              <a:t>     </a:t>
            </a:r>
            <a:r>
              <a:rPr lang="ru-RU" sz="2600" b="1" dirty="0" smtClean="0">
                <a:latin typeface="Times New Roman" pitchFamily="18" charset="0"/>
                <a:cs typeface="Times New Roman" pitchFamily="18" charset="0"/>
              </a:rPr>
              <a:t>ПРЕИМУЩЕСТВЕННОЕ ПРАВО </a:t>
            </a:r>
            <a:r>
              <a:rPr lang="ru-RU" sz="2600" dirty="0">
                <a:latin typeface="Times New Roman" pitchFamily="18" charset="0"/>
                <a:cs typeface="Times New Roman" pitchFamily="18" charset="0"/>
              </a:rPr>
              <a:t>допуска к обучению по программам подготовки запаса при успешном прохождении конкурсного отбора и при прочих равных условиях предоставляется гражданам из числа:</a:t>
            </a:r>
          </a:p>
          <a:p>
            <a:pPr algn="just" eaLnBrk="1" hangingPunct="1">
              <a:defRPr/>
            </a:pPr>
            <a:r>
              <a:rPr lang="ru-RU" sz="2600" dirty="0" smtClean="0">
                <a:latin typeface="Times New Roman" pitchFamily="18" charset="0"/>
                <a:cs typeface="Times New Roman" pitchFamily="18" charset="0"/>
              </a:rPr>
              <a:t>- детей-сирот</a:t>
            </a:r>
            <a:r>
              <a:rPr lang="ru-RU" sz="2600" dirty="0">
                <a:latin typeface="Times New Roman" pitchFamily="18" charset="0"/>
                <a:cs typeface="Times New Roman" pitchFamily="18" charset="0"/>
              </a:rPr>
              <a:t>;</a:t>
            </a:r>
          </a:p>
          <a:p>
            <a:pPr algn="just" eaLnBrk="1" hangingPunct="1">
              <a:defRPr/>
            </a:pPr>
            <a:r>
              <a:rPr lang="ru-RU" sz="2600" dirty="0" smtClean="0">
                <a:latin typeface="Times New Roman" pitchFamily="18" charset="0"/>
                <a:cs typeface="Times New Roman" pitchFamily="18" charset="0"/>
              </a:rPr>
              <a:t>- детей</a:t>
            </a:r>
            <a:r>
              <a:rPr lang="ru-RU" sz="2600" dirty="0">
                <a:latin typeface="Times New Roman" pitchFamily="18" charset="0"/>
                <a:cs typeface="Times New Roman" pitchFamily="18" charset="0"/>
              </a:rPr>
              <a:t>, оставшихся без попечения родителей;</a:t>
            </a:r>
          </a:p>
          <a:p>
            <a:pPr eaLnBrk="1" hangingPunct="1">
              <a:defRPr/>
            </a:pPr>
            <a:r>
              <a:rPr lang="ru-RU" sz="2600" dirty="0" smtClean="0">
                <a:latin typeface="Times New Roman" pitchFamily="18" charset="0"/>
                <a:cs typeface="Times New Roman" pitchFamily="18" charset="0"/>
              </a:rPr>
              <a:t>- членов </a:t>
            </a:r>
            <a:r>
              <a:rPr lang="ru-RU" sz="2600" dirty="0">
                <a:latin typeface="Times New Roman" pitchFamily="18" charset="0"/>
                <a:cs typeface="Times New Roman" pitchFamily="18" charset="0"/>
              </a:rPr>
              <a:t>семей военнослужащих, семей ветеранов Вооруженных Сил Российской Федерации, семей ветеранов боевых действий;</a:t>
            </a:r>
          </a:p>
          <a:p>
            <a:pPr algn="just" eaLnBrk="1" hangingPunct="1">
              <a:defRPr/>
            </a:pPr>
            <a:r>
              <a:rPr lang="ru-RU" sz="2600" dirty="0" smtClean="0">
                <a:latin typeface="Times New Roman" pitchFamily="18" charset="0"/>
                <a:cs typeface="Times New Roman" pitchFamily="18" charset="0"/>
              </a:rPr>
              <a:t>- прошедших </a:t>
            </a:r>
            <a:r>
              <a:rPr lang="ru-RU" sz="2600" dirty="0">
                <a:latin typeface="Times New Roman" pitchFamily="18" charset="0"/>
                <a:cs typeface="Times New Roman" pitchFamily="18" charset="0"/>
              </a:rPr>
              <a:t>военную службу по призыву;</a:t>
            </a:r>
          </a:p>
          <a:p>
            <a:pPr eaLnBrk="1" hangingPunct="1">
              <a:defRPr/>
            </a:pPr>
            <a:r>
              <a:rPr lang="ru-RU" sz="2600" dirty="0" smtClean="0">
                <a:latin typeface="Times New Roman" pitchFamily="18" charset="0"/>
                <a:cs typeface="Times New Roman" pitchFamily="18" charset="0"/>
              </a:rPr>
              <a:t>- участников </a:t>
            </a:r>
            <a:r>
              <a:rPr lang="ru-RU" sz="2600" dirty="0">
                <a:latin typeface="Times New Roman" pitchFamily="18" charset="0"/>
                <a:cs typeface="Times New Roman" pitchFamily="18" charset="0"/>
              </a:rPr>
              <a:t>Всероссийского детско-юношеского военно-патриотического общественного движения «ЮНАРМИЯ</a:t>
            </a:r>
            <a:r>
              <a:rPr lang="ru-RU" sz="2600" dirty="0" smtClean="0">
                <a:latin typeface="Times New Roman" pitchFamily="18" charset="0"/>
                <a:cs typeface="Times New Roman" pitchFamily="18" charset="0"/>
              </a:rPr>
              <a:t>». </a:t>
            </a:r>
            <a:endParaRPr lang="ru-RU" sz="2600" dirty="0">
              <a:latin typeface="Times New Roman" pitchFamily="18" charset="0"/>
              <a:cs typeface="Times New Roman" pitchFamily="18" charset="0"/>
            </a:endParaRPr>
          </a:p>
        </p:txBody>
      </p:sp>
    </p:spTree>
    <p:extLst>
      <p:ext uri="{BB962C8B-B14F-4D97-AF65-F5344CB8AC3E}">
        <p14:creationId xmlns="" xmlns:p14="http://schemas.microsoft.com/office/powerpoint/2010/main" val="3998528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
          <p:cNvSpPr>
            <a:spLocks noChangeArrowheads="1"/>
          </p:cNvSpPr>
          <p:nvPr/>
        </p:nvSpPr>
        <p:spPr bwMode="auto">
          <a:xfrm>
            <a:off x="539552" y="692696"/>
            <a:ext cx="8280920" cy="4893647"/>
          </a:xfrm>
          <a:prstGeom prst="rect">
            <a:avLst/>
          </a:prstGeom>
          <a:noFill/>
          <a:ln w="9525">
            <a:noFill/>
            <a:miter lim="800000"/>
            <a:headEnd/>
            <a:tailEnd/>
          </a:ln>
        </p:spPr>
        <p:txBody>
          <a:bodyPr wrap="square">
            <a:spAutoFit/>
          </a:bodyPr>
          <a:lstStyle/>
          <a:p>
            <a:pPr algn="just" eaLnBrk="1" hangingPunct="1">
              <a:defRPr/>
            </a:pPr>
            <a:r>
              <a:rPr lang="ru-RU" sz="2600" dirty="0" smtClean="0">
                <a:latin typeface="Times New Roman" pitchFamily="18" charset="0"/>
                <a:cs typeface="Times New Roman" pitchFamily="18" charset="0"/>
              </a:rPr>
              <a:t>     При </a:t>
            </a:r>
            <a:r>
              <a:rPr lang="ru-RU" sz="2600" dirty="0">
                <a:latin typeface="Times New Roman" pitchFamily="18" charset="0"/>
                <a:cs typeface="Times New Roman" pitchFamily="18" charset="0"/>
              </a:rPr>
              <a:t>равном количестве набранных баллов и (или) наличии преимущественного права на допуск к обучению по программам подготовки запаса, приоритет предоставляется гражданам, имеющим более высокую оценку уровня физической подготовленности</a:t>
            </a:r>
            <a:r>
              <a:rPr lang="ru-RU" sz="2600" dirty="0" smtClean="0">
                <a:latin typeface="Times New Roman" pitchFamily="18" charset="0"/>
                <a:cs typeface="Times New Roman" pitchFamily="18" charset="0"/>
              </a:rPr>
              <a:t>.</a:t>
            </a:r>
          </a:p>
          <a:p>
            <a:pPr algn="just" eaLnBrk="1" hangingPunct="1">
              <a:defRPr/>
            </a:pPr>
            <a:endParaRPr lang="ru-RU" sz="2600" dirty="0">
              <a:latin typeface="Times New Roman" pitchFamily="18" charset="0"/>
              <a:cs typeface="Times New Roman" pitchFamily="18" charset="0"/>
            </a:endParaRPr>
          </a:p>
          <a:p>
            <a:pPr algn="just" eaLnBrk="1" hangingPunct="1">
              <a:defRPr/>
            </a:pPr>
            <a:r>
              <a:rPr lang="ru-RU" sz="2600" dirty="0" smtClean="0">
                <a:latin typeface="Times New Roman" pitchFamily="18" charset="0"/>
                <a:cs typeface="Times New Roman" pitchFamily="18" charset="0"/>
              </a:rPr>
              <a:t>     О </a:t>
            </a:r>
            <a:r>
              <a:rPr lang="ru-RU" sz="2600" dirty="0">
                <a:latin typeface="Times New Roman" pitchFamily="18" charset="0"/>
                <a:cs typeface="Times New Roman" pitchFamily="18" charset="0"/>
              </a:rPr>
              <a:t>наличии оснований для предоставления права допуска к обучению или преимущественного права необходимо проинформировать секретаря конкурсной комиссии при подаче заявления с предоставлением документального подтверждения отношения к категории граждан, которым предоставлено </a:t>
            </a:r>
            <a:r>
              <a:rPr lang="ru-RU" sz="2600" dirty="0" smtClean="0">
                <a:latin typeface="Times New Roman" pitchFamily="18" charset="0"/>
                <a:cs typeface="Times New Roman" pitchFamily="18" charset="0"/>
              </a:rPr>
              <a:t>право. </a:t>
            </a:r>
            <a:endParaRPr lang="ru-RU" sz="2600" dirty="0">
              <a:latin typeface="Times New Roman" pitchFamily="18" charset="0"/>
              <a:cs typeface="Times New Roman" pitchFamily="18" charset="0"/>
            </a:endParaRPr>
          </a:p>
        </p:txBody>
      </p:sp>
    </p:spTree>
    <p:extLst>
      <p:ext uri="{BB962C8B-B14F-4D97-AF65-F5344CB8AC3E}">
        <p14:creationId xmlns="" xmlns:p14="http://schemas.microsoft.com/office/powerpoint/2010/main" val="2478539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Прямоугольник 1"/>
          <p:cNvSpPr>
            <a:spLocks noChangeArrowheads="1"/>
          </p:cNvSpPr>
          <p:nvPr/>
        </p:nvSpPr>
        <p:spPr bwMode="auto">
          <a:xfrm>
            <a:off x="611188" y="982663"/>
            <a:ext cx="7848600" cy="4893647"/>
          </a:xfrm>
          <a:prstGeom prst="rect">
            <a:avLst/>
          </a:prstGeom>
          <a:noFill/>
          <a:ln w="9525">
            <a:noFill/>
            <a:miter lim="800000"/>
            <a:headEnd/>
            <a:tailEnd/>
          </a:ln>
        </p:spPr>
        <p:txBody>
          <a:bodyPr>
            <a:spAutoFit/>
          </a:bodyPr>
          <a:lstStyle/>
          <a:p>
            <a:pPr algn="just" eaLnBrk="1" hangingPunct="1">
              <a:defRPr/>
            </a:pPr>
            <a:r>
              <a:rPr lang="ru-RU" sz="2600" dirty="0" smtClean="0">
                <a:latin typeface="Times New Roman" pitchFamily="18" charset="0"/>
                <a:cs typeface="Times New Roman" pitchFamily="18" charset="0"/>
              </a:rPr>
              <a:t>     Отбор </a:t>
            </a:r>
            <a:r>
              <a:rPr lang="ru-RU" sz="2600" dirty="0">
                <a:latin typeface="Times New Roman" pitchFamily="18" charset="0"/>
                <a:cs typeface="Times New Roman" pitchFamily="18" charset="0"/>
              </a:rPr>
              <a:t>граждан из числа студентов </a:t>
            </a:r>
            <a:r>
              <a:rPr lang="ru-RU" sz="2600" dirty="0" smtClean="0">
                <a:latin typeface="Times New Roman" pitchFamily="18" charset="0"/>
                <a:cs typeface="Times New Roman" pitchFamily="18" charset="0"/>
              </a:rPr>
              <a:t>СГУ, СГЮА </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1-го </a:t>
            </a:r>
            <a:r>
              <a:rPr lang="ru-RU" sz="2600" dirty="0">
                <a:latin typeface="Times New Roman" pitchFamily="18" charset="0"/>
                <a:cs typeface="Times New Roman" pitchFamily="18" charset="0"/>
              </a:rPr>
              <a:t>курса очной формы обучения </a:t>
            </a:r>
            <a:r>
              <a:rPr lang="ru-RU" sz="2600" dirty="0" smtClean="0">
                <a:latin typeface="Times New Roman" pitchFamily="18" charset="0"/>
                <a:cs typeface="Times New Roman" pitchFamily="18" charset="0"/>
              </a:rPr>
              <a:t>(2-й </a:t>
            </a:r>
            <a:r>
              <a:rPr lang="ru-RU" sz="2600" dirty="0">
                <a:latin typeface="Times New Roman" pitchFamily="18" charset="0"/>
                <a:cs typeface="Times New Roman" pitchFamily="18" charset="0"/>
              </a:rPr>
              <a:t>семестр</a:t>
            </a:r>
            <a:r>
              <a:rPr lang="ru-RU" sz="2600" dirty="0" smtClean="0">
                <a:latin typeface="Times New Roman" pitchFamily="18" charset="0"/>
                <a:cs typeface="Times New Roman" pitchFamily="18" charset="0"/>
              </a:rPr>
              <a:t>), </a:t>
            </a:r>
            <a:r>
              <a:rPr lang="ru-RU" sz="2600" dirty="0">
                <a:latin typeface="Times New Roman" pitchFamily="18" charset="0"/>
                <a:cs typeface="Times New Roman" pitchFamily="18" charset="0"/>
              </a:rPr>
              <a:t>изъявивших желание пройти военную подготовку в военном учебном центре при </a:t>
            </a:r>
            <a:r>
              <a:rPr lang="ru-RU" sz="2600" dirty="0" smtClean="0">
                <a:latin typeface="Times New Roman" pitchFamily="18" charset="0"/>
                <a:cs typeface="Times New Roman" pitchFamily="18" charset="0"/>
              </a:rPr>
              <a:t>СГТУ имени     Гагарина Ю.А.  включает:</a:t>
            </a:r>
          </a:p>
          <a:p>
            <a:pPr algn="just" eaLnBrk="1" hangingPunct="1">
              <a:defRPr/>
            </a:pPr>
            <a:endParaRPr lang="ru-RU" sz="2600" b="1" u="sng" dirty="0">
              <a:solidFill>
                <a:srgbClr val="0033CC"/>
              </a:solidFill>
              <a:latin typeface="Times New Roman" pitchFamily="18" charset="0"/>
              <a:cs typeface="Times New Roman" pitchFamily="18" charset="0"/>
            </a:endParaRPr>
          </a:p>
          <a:p>
            <a:pPr algn="just" eaLnBrk="1" hangingPunct="1">
              <a:defRPr/>
            </a:pPr>
            <a:r>
              <a:rPr lang="ru-RU" sz="2600" b="1" u="sng" dirty="0" smtClean="0">
                <a:solidFill>
                  <a:srgbClr val="0033CC"/>
                </a:solidFill>
                <a:latin typeface="Times New Roman" pitchFamily="18" charset="0"/>
                <a:cs typeface="Times New Roman" pitchFamily="18" charset="0"/>
              </a:rPr>
              <a:t>прохождение </a:t>
            </a:r>
            <a:r>
              <a:rPr lang="ru-RU" sz="2600" b="1" u="sng" dirty="0">
                <a:solidFill>
                  <a:srgbClr val="0033CC"/>
                </a:solidFill>
                <a:latin typeface="Times New Roman" pitchFamily="18" charset="0"/>
                <a:cs typeface="Times New Roman" pitchFamily="18" charset="0"/>
              </a:rPr>
              <a:t>предварительного отбора</a:t>
            </a:r>
            <a:r>
              <a:rPr lang="ru-RU" sz="2600" dirty="0">
                <a:solidFill>
                  <a:srgbClr val="0033CC"/>
                </a:solidFill>
                <a:latin typeface="Times New Roman" pitchFamily="18" charset="0"/>
                <a:cs typeface="Times New Roman" pitchFamily="18" charset="0"/>
              </a:rPr>
              <a:t> </a:t>
            </a:r>
            <a:r>
              <a:rPr lang="ru-RU" sz="2600" dirty="0">
                <a:latin typeface="Times New Roman" pitchFamily="18" charset="0"/>
                <a:cs typeface="Times New Roman" pitchFamily="18" charset="0"/>
              </a:rPr>
              <a:t>в военных комиссариатах по месту воинского учета </a:t>
            </a:r>
            <a:r>
              <a:rPr lang="ru-RU" sz="2600" dirty="0" smtClean="0">
                <a:latin typeface="Times New Roman" pitchFamily="18" charset="0"/>
                <a:cs typeface="Times New Roman" pitchFamily="18" charset="0"/>
              </a:rPr>
              <a:t>гражданина;</a:t>
            </a:r>
            <a:endParaRPr lang="ru-RU" sz="2600" dirty="0">
              <a:latin typeface="Times New Roman" pitchFamily="18" charset="0"/>
              <a:cs typeface="Times New Roman" pitchFamily="18" charset="0"/>
            </a:endParaRPr>
          </a:p>
          <a:p>
            <a:pPr eaLnBrk="1" hangingPunct="1">
              <a:defRPr/>
            </a:pPr>
            <a:endParaRPr lang="ru-RU" sz="2600" dirty="0">
              <a:latin typeface="Times New Roman" pitchFamily="18" charset="0"/>
              <a:cs typeface="Times New Roman" pitchFamily="18" charset="0"/>
            </a:endParaRPr>
          </a:p>
          <a:p>
            <a:pPr algn="just" eaLnBrk="1" hangingPunct="1">
              <a:defRPr/>
            </a:pPr>
            <a:r>
              <a:rPr lang="ru-RU" sz="2600" b="1" u="sng" dirty="0" smtClean="0">
                <a:solidFill>
                  <a:srgbClr val="0033CC"/>
                </a:solidFill>
                <a:latin typeface="Times New Roman" pitchFamily="18" charset="0"/>
                <a:cs typeface="Times New Roman" pitchFamily="18" charset="0"/>
              </a:rPr>
              <a:t>проведение </a:t>
            </a:r>
            <a:r>
              <a:rPr lang="ru-RU" sz="2600" b="1" u="sng" dirty="0">
                <a:solidFill>
                  <a:srgbClr val="0033CC"/>
                </a:solidFill>
                <a:latin typeface="Times New Roman" pitchFamily="18" charset="0"/>
                <a:cs typeface="Times New Roman" pitchFamily="18" charset="0"/>
              </a:rPr>
              <a:t>конкурсного отбора</a:t>
            </a:r>
            <a:r>
              <a:rPr lang="ru-RU" sz="2600" dirty="0">
                <a:solidFill>
                  <a:srgbClr val="0033CC"/>
                </a:solidFill>
                <a:latin typeface="Times New Roman" pitchFamily="18" charset="0"/>
                <a:cs typeface="Times New Roman" pitchFamily="18" charset="0"/>
              </a:rPr>
              <a:t> </a:t>
            </a:r>
            <a:r>
              <a:rPr lang="ru-RU" sz="2600" dirty="0">
                <a:latin typeface="Times New Roman" pitchFamily="18" charset="0"/>
                <a:cs typeface="Times New Roman" pitchFamily="18" charset="0"/>
              </a:rPr>
              <a:t>конкурсной комиссией Министерства обороны Российской </a:t>
            </a:r>
            <a:r>
              <a:rPr lang="ru-RU" sz="2600" dirty="0" smtClean="0">
                <a:latin typeface="Times New Roman" pitchFamily="18" charset="0"/>
                <a:cs typeface="Times New Roman" pitchFamily="18" charset="0"/>
              </a:rPr>
              <a:t>Федерации.</a:t>
            </a:r>
            <a:endParaRPr lang="ru-RU"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9"/>
          <p:cNvSpPr>
            <a:spLocks noChangeArrowheads="1"/>
          </p:cNvSpPr>
          <p:nvPr/>
        </p:nvSpPr>
        <p:spPr bwMode="auto">
          <a:xfrm>
            <a:off x="0" y="2708275"/>
            <a:ext cx="8856663" cy="1354138"/>
          </a:xfrm>
          <a:prstGeom prst="rect">
            <a:avLst/>
          </a:prstGeom>
          <a:noFill/>
          <a:ln w="9525">
            <a:noFill/>
            <a:miter lim="800000"/>
            <a:headEnd/>
            <a:tailEnd/>
          </a:ln>
        </p:spPr>
        <p:txBody>
          <a:bodyPr>
            <a:spAutoFit/>
          </a:bodyPr>
          <a:lstStyle/>
          <a:p>
            <a:pPr eaLnBrk="1" hangingPunct="1"/>
            <a:r>
              <a:rPr lang="ru-RU" b="1">
                <a:latin typeface="Times New Roman" pitchFamily="18" charset="0"/>
                <a:cs typeface="Times New Roman" pitchFamily="18" charset="0"/>
              </a:rPr>
              <a:t>	</a:t>
            </a:r>
            <a:endParaRPr lang="ru-RU" sz="2800" b="1">
              <a:latin typeface="Times New Roman" pitchFamily="18" charset="0"/>
              <a:cs typeface="Times New Roman" pitchFamily="18" charset="0"/>
            </a:endParaRPr>
          </a:p>
          <a:p>
            <a:pPr eaLnBrk="1" hangingPunct="1"/>
            <a:endParaRPr lang="ru-RU" b="1">
              <a:latin typeface="Times New Roman" pitchFamily="18" charset="0"/>
              <a:cs typeface="Times New Roman" pitchFamily="18" charset="0"/>
            </a:endParaRPr>
          </a:p>
          <a:p>
            <a:pPr eaLnBrk="1" hangingPunct="1"/>
            <a:endParaRPr lang="ru-RU" b="1">
              <a:latin typeface="Times New Roman" pitchFamily="18" charset="0"/>
              <a:cs typeface="Times New Roman" pitchFamily="18" charset="0"/>
            </a:endParaRPr>
          </a:p>
          <a:p>
            <a:pPr eaLnBrk="1" hangingPunct="1"/>
            <a:r>
              <a:rPr lang="ru-RU" b="1">
                <a:latin typeface="Times New Roman" pitchFamily="18" charset="0"/>
                <a:cs typeface="Times New Roman" pitchFamily="18" charset="0"/>
              </a:rPr>
              <a:t> </a:t>
            </a:r>
          </a:p>
        </p:txBody>
      </p:sp>
      <p:sp>
        <p:nvSpPr>
          <p:cNvPr id="7173" name="Прямоугольник 5"/>
          <p:cNvSpPr>
            <a:spLocks noChangeArrowheads="1"/>
          </p:cNvSpPr>
          <p:nvPr/>
        </p:nvSpPr>
        <p:spPr bwMode="auto">
          <a:xfrm>
            <a:off x="684213" y="347663"/>
            <a:ext cx="7632700" cy="1200150"/>
          </a:xfrm>
          <a:prstGeom prst="rect">
            <a:avLst/>
          </a:prstGeom>
          <a:noFill/>
          <a:ln w="9525">
            <a:noFill/>
            <a:miter lim="800000"/>
            <a:headEnd/>
            <a:tailEnd/>
          </a:ln>
        </p:spPr>
        <p:txBody>
          <a:bodyPr>
            <a:spAutoFit/>
          </a:bodyPr>
          <a:lstStyle/>
          <a:p>
            <a:pPr algn="ctr" eaLnBrk="1" hangingPunct="1">
              <a:defRPr/>
            </a:pPr>
            <a:r>
              <a:rPr lang="ru-RU" sz="2400" b="1" dirty="0" smtClean="0">
                <a:latin typeface="Times New Roman" pitchFamily="18" charset="0"/>
                <a:cs typeface="Times New Roman" pitchFamily="18" charset="0"/>
              </a:rPr>
              <a:t>Правила </a:t>
            </a:r>
            <a:r>
              <a:rPr lang="ru-RU" sz="2400" b="1" dirty="0">
                <a:latin typeface="Times New Roman" pitchFamily="18" charset="0"/>
                <a:cs typeface="Times New Roman" pitchFamily="18" charset="0"/>
              </a:rPr>
              <a:t>приема граждан, изъявивших желание пройти военную подготовку в военном учебном центре при СГТУ имени Гагарина Ю.А.</a:t>
            </a:r>
          </a:p>
        </p:txBody>
      </p:sp>
      <p:sp>
        <p:nvSpPr>
          <p:cNvPr id="7" name="Скругленный прямоугольник 6"/>
          <p:cNvSpPr/>
          <p:nvPr/>
        </p:nvSpPr>
        <p:spPr>
          <a:xfrm>
            <a:off x="468313" y="2133600"/>
            <a:ext cx="7704137" cy="5762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b="1" dirty="0">
                <a:solidFill>
                  <a:schemeClr val="tx2"/>
                </a:solidFill>
                <a:latin typeface="Times New Roman" pitchFamily="18" charset="0"/>
                <a:cs typeface="Times New Roman" pitchFamily="18" charset="0"/>
              </a:rPr>
              <a:t>Предварительный</a:t>
            </a:r>
            <a:r>
              <a:rPr lang="ru-RU" sz="2400" b="1" dirty="0">
                <a:latin typeface="Times New Roman" pitchFamily="18" charset="0"/>
                <a:cs typeface="Times New Roman" pitchFamily="18" charset="0"/>
              </a:rPr>
              <a:t> </a:t>
            </a:r>
            <a:r>
              <a:rPr lang="ru-RU" sz="2400" b="1" dirty="0">
                <a:solidFill>
                  <a:schemeClr val="tx2"/>
                </a:solidFill>
                <a:latin typeface="Times New Roman" pitchFamily="18" charset="0"/>
                <a:cs typeface="Times New Roman" pitchFamily="18" charset="0"/>
              </a:rPr>
              <a:t>отбор</a:t>
            </a:r>
          </a:p>
        </p:txBody>
      </p:sp>
      <p:sp>
        <p:nvSpPr>
          <p:cNvPr id="8" name="Прямоугольник 7"/>
          <p:cNvSpPr/>
          <p:nvPr/>
        </p:nvSpPr>
        <p:spPr>
          <a:xfrm>
            <a:off x="468313" y="2852738"/>
            <a:ext cx="1979612" cy="12604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dirty="0">
                <a:solidFill>
                  <a:schemeClr val="tx2"/>
                </a:solidFill>
                <a:latin typeface="Times New Roman" pitchFamily="18" charset="0"/>
                <a:cs typeface="Times New Roman" pitchFamily="18" charset="0"/>
              </a:rPr>
              <a:t>Общее собрание</a:t>
            </a:r>
          </a:p>
        </p:txBody>
      </p:sp>
      <p:sp>
        <p:nvSpPr>
          <p:cNvPr id="10" name="Прямоугольник 9"/>
          <p:cNvSpPr/>
          <p:nvPr/>
        </p:nvSpPr>
        <p:spPr>
          <a:xfrm>
            <a:off x="3276600" y="2852738"/>
            <a:ext cx="1979613" cy="12604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dirty="0">
                <a:solidFill>
                  <a:schemeClr val="tx2"/>
                </a:solidFill>
                <a:latin typeface="Times New Roman" pitchFamily="18" charset="0"/>
                <a:cs typeface="Times New Roman" pitchFamily="18" charset="0"/>
              </a:rPr>
              <a:t>Подача заявления        (с комплектом документов)</a:t>
            </a:r>
          </a:p>
        </p:txBody>
      </p:sp>
      <p:sp>
        <p:nvSpPr>
          <p:cNvPr id="12" name="Прямоугольник 11"/>
          <p:cNvSpPr/>
          <p:nvPr/>
        </p:nvSpPr>
        <p:spPr>
          <a:xfrm>
            <a:off x="6156325" y="2852738"/>
            <a:ext cx="2160588" cy="15843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0000"/>
              </a:lnSpc>
              <a:defRPr/>
            </a:pPr>
            <a:r>
              <a:rPr lang="ru-RU" spc="-30" dirty="0">
                <a:solidFill>
                  <a:schemeClr val="tx2"/>
                </a:solidFill>
                <a:latin typeface="Times New Roman" pitchFamily="18" charset="0"/>
                <a:cs typeface="Times New Roman" pitchFamily="18" charset="0"/>
              </a:rPr>
              <a:t>Прохождение ВВК и </a:t>
            </a:r>
            <a:r>
              <a:rPr lang="ru-RU" spc="-30" dirty="0" smtClean="0">
                <a:solidFill>
                  <a:schemeClr val="tx2"/>
                </a:solidFill>
                <a:latin typeface="Times New Roman" pitchFamily="18" charset="0"/>
                <a:cs typeface="Times New Roman" pitchFamily="18" charset="0"/>
              </a:rPr>
              <a:t>профессионального  психологического</a:t>
            </a:r>
          </a:p>
          <a:p>
            <a:pPr algn="ctr" eaLnBrk="1" hangingPunct="1">
              <a:lnSpc>
                <a:spcPct val="80000"/>
              </a:lnSpc>
              <a:defRPr/>
            </a:pPr>
            <a:r>
              <a:rPr lang="ru-RU" spc="-30" dirty="0" smtClean="0">
                <a:solidFill>
                  <a:schemeClr val="tx2"/>
                </a:solidFill>
                <a:latin typeface="Times New Roman" pitchFamily="18" charset="0"/>
                <a:cs typeface="Times New Roman" pitchFamily="18" charset="0"/>
              </a:rPr>
              <a:t>отбора </a:t>
            </a:r>
            <a:r>
              <a:rPr lang="ru-RU" spc="-30" dirty="0">
                <a:solidFill>
                  <a:schemeClr val="tx2"/>
                </a:solidFill>
                <a:latin typeface="Times New Roman" pitchFamily="18" charset="0"/>
                <a:cs typeface="Times New Roman" pitchFamily="18" charset="0"/>
              </a:rPr>
              <a:t>в ВК (по месту воинского учета)</a:t>
            </a:r>
          </a:p>
        </p:txBody>
      </p:sp>
      <p:sp>
        <p:nvSpPr>
          <p:cNvPr id="13" name="Скругленный прямоугольник 12"/>
          <p:cNvSpPr/>
          <p:nvPr/>
        </p:nvSpPr>
        <p:spPr>
          <a:xfrm>
            <a:off x="539750" y="4581525"/>
            <a:ext cx="7704138" cy="5762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b="1" dirty="0">
                <a:solidFill>
                  <a:schemeClr val="tx2"/>
                </a:solidFill>
                <a:latin typeface="Times New Roman" pitchFamily="18" charset="0"/>
                <a:cs typeface="Times New Roman" pitchFamily="18" charset="0"/>
              </a:rPr>
              <a:t>Конкурсный</a:t>
            </a:r>
            <a:r>
              <a:rPr lang="ru-RU" sz="2400" b="1" dirty="0">
                <a:latin typeface="Times New Roman" pitchFamily="18" charset="0"/>
                <a:cs typeface="Times New Roman" pitchFamily="18" charset="0"/>
              </a:rPr>
              <a:t> </a:t>
            </a:r>
            <a:r>
              <a:rPr lang="ru-RU" sz="2400" b="1" dirty="0">
                <a:solidFill>
                  <a:schemeClr val="tx2"/>
                </a:solidFill>
                <a:latin typeface="Times New Roman" pitchFamily="18" charset="0"/>
                <a:cs typeface="Times New Roman" pitchFamily="18" charset="0"/>
              </a:rPr>
              <a:t>отбор</a:t>
            </a:r>
          </a:p>
        </p:txBody>
      </p:sp>
      <p:sp>
        <p:nvSpPr>
          <p:cNvPr id="14" name="Прямоугольник 13"/>
          <p:cNvSpPr/>
          <p:nvPr/>
        </p:nvSpPr>
        <p:spPr>
          <a:xfrm>
            <a:off x="1728292" y="5373216"/>
            <a:ext cx="1979612" cy="12604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dirty="0">
                <a:solidFill>
                  <a:schemeClr val="tx2"/>
                </a:solidFill>
                <a:latin typeface="Times New Roman" pitchFamily="18" charset="0"/>
                <a:cs typeface="Times New Roman" pitchFamily="18" charset="0"/>
              </a:rPr>
              <a:t>Оценка успеваемости</a:t>
            </a:r>
          </a:p>
        </p:txBody>
      </p:sp>
      <p:sp>
        <p:nvSpPr>
          <p:cNvPr id="16" name="Прямоугольник 15"/>
          <p:cNvSpPr/>
          <p:nvPr/>
        </p:nvSpPr>
        <p:spPr>
          <a:xfrm>
            <a:off x="5293320" y="5373216"/>
            <a:ext cx="2159000" cy="12604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dirty="0">
                <a:solidFill>
                  <a:schemeClr val="tx2"/>
                </a:solidFill>
                <a:latin typeface="Times New Roman" pitchFamily="18" charset="0"/>
                <a:cs typeface="Times New Roman" pitchFamily="18" charset="0"/>
              </a:rPr>
              <a:t>Оценка уровня физической подготовленности</a:t>
            </a:r>
          </a:p>
        </p:txBody>
      </p:sp>
      <p:sp>
        <p:nvSpPr>
          <p:cNvPr id="19" name="Стрелка вправо 18"/>
          <p:cNvSpPr/>
          <p:nvPr/>
        </p:nvSpPr>
        <p:spPr>
          <a:xfrm>
            <a:off x="5364163" y="3286125"/>
            <a:ext cx="6477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latin typeface="Times New Roman" pitchFamily="18" charset="0"/>
              <a:cs typeface="Times New Roman" pitchFamily="18" charset="0"/>
            </a:endParaRPr>
          </a:p>
        </p:txBody>
      </p:sp>
      <p:sp>
        <p:nvSpPr>
          <p:cNvPr id="20" name="Стрелка вправо 19"/>
          <p:cNvSpPr/>
          <p:nvPr/>
        </p:nvSpPr>
        <p:spPr>
          <a:xfrm>
            <a:off x="2555875" y="3213100"/>
            <a:ext cx="6477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latin typeface="Times New Roman" pitchFamily="18" charset="0"/>
              <a:cs typeface="Times New Roman" pitchFamily="18" charset="0"/>
            </a:endParaRPr>
          </a:p>
        </p:txBody>
      </p:sp>
      <p:sp>
        <p:nvSpPr>
          <p:cNvPr id="21" name="Стрелка вправо 20"/>
          <p:cNvSpPr/>
          <p:nvPr/>
        </p:nvSpPr>
        <p:spPr>
          <a:xfrm>
            <a:off x="4211638" y="5689600"/>
            <a:ext cx="647700" cy="484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9" y="260648"/>
            <a:ext cx="8496622" cy="6093976"/>
          </a:xfrm>
          <a:prstGeom prst="rect">
            <a:avLst/>
          </a:prstGeom>
        </p:spPr>
        <p:txBody>
          <a:bodyPr wrap="square">
            <a:spAutoFit/>
          </a:bodyPr>
          <a:lstStyle/>
          <a:p>
            <a:pPr algn="ctr" eaLnBrk="1" hangingPunct="1">
              <a:defRPr/>
            </a:pPr>
            <a:r>
              <a:rPr lang="ru-RU" sz="3000" b="1" dirty="0" smtClean="0">
                <a:latin typeface="Times New Roman" pitchFamily="18" charset="0"/>
                <a:cs typeface="Times New Roman" pitchFamily="18" charset="0"/>
              </a:rPr>
              <a:t>Предварительный отбор для обучения в военном учебном центре при СГТУ имени Гагарина Ю.А. будет проводиться в </a:t>
            </a:r>
            <a:r>
              <a:rPr lang="ru-RU" sz="3000" b="1" u="sng" dirty="0" smtClean="0">
                <a:latin typeface="Times New Roman" pitchFamily="18" charset="0"/>
                <a:cs typeface="Times New Roman" pitchFamily="18" charset="0"/>
              </a:rPr>
              <a:t>три</a:t>
            </a:r>
            <a:r>
              <a:rPr lang="ru-RU" sz="3000" b="1" dirty="0" smtClean="0">
                <a:latin typeface="Times New Roman" pitchFamily="18" charset="0"/>
                <a:cs typeface="Times New Roman" pitchFamily="18" charset="0"/>
              </a:rPr>
              <a:t> этапа.</a:t>
            </a:r>
          </a:p>
          <a:p>
            <a:pPr algn="ctr" eaLnBrk="1" hangingPunct="1">
              <a:defRPr/>
            </a:pPr>
            <a:r>
              <a:rPr lang="en-US" sz="3000" b="1" u="sng" dirty="0" smtClean="0">
                <a:solidFill>
                  <a:srgbClr val="0033CC"/>
                </a:solidFill>
                <a:latin typeface="Times New Roman" pitchFamily="18" charset="0"/>
                <a:cs typeface="Times New Roman" pitchFamily="18" charset="0"/>
              </a:rPr>
              <a:t>I</a:t>
            </a:r>
            <a:r>
              <a:rPr lang="ru-RU" sz="3000" b="1" u="sng" dirty="0" smtClean="0">
                <a:solidFill>
                  <a:srgbClr val="0033CC"/>
                </a:solidFill>
                <a:latin typeface="Times New Roman" pitchFamily="18" charset="0"/>
                <a:cs typeface="Times New Roman" pitchFamily="18" charset="0"/>
              </a:rPr>
              <a:t> этап предварительного отбора – подача</a:t>
            </a:r>
            <a:r>
              <a:rPr lang="ru-RU" sz="3000" b="1" dirty="0" smtClean="0">
                <a:solidFill>
                  <a:srgbClr val="0033CC"/>
                </a:solidFill>
                <a:latin typeface="Times New Roman" pitchFamily="18" charset="0"/>
                <a:cs typeface="Times New Roman" pitchFamily="18" charset="0"/>
              </a:rPr>
              <a:t> </a:t>
            </a:r>
            <a:r>
              <a:rPr lang="ru-RU" sz="3000" b="1" u="sng" dirty="0" smtClean="0">
                <a:solidFill>
                  <a:srgbClr val="0033CC"/>
                </a:solidFill>
                <a:latin typeface="Times New Roman" pitchFamily="18" charset="0"/>
                <a:cs typeface="Times New Roman" pitchFamily="18" charset="0"/>
              </a:rPr>
              <a:t>документов </a:t>
            </a:r>
          </a:p>
          <a:p>
            <a:pPr algn="ctr" eaLnBrk="1" hangingPunct="1">
              <a:defRPr/>
            </a:pPr>
            <a:r>
              <a:rPr lang="ru-RU" sz="3000" b="1" dirty="0">
                <a:solidFill>
                  <a:srgbClr val="C00000"/>
                </a:solidFill>
                <a:latin typeface="Times New Roman" pitchFamily="18" charset="0"/>
                <a:cs typeface="Times New Roman" pitchFamily="18" charset="0"/>
              </a:rPr>
              <a:t>с </a:t>
            </a:r>
            <a:r>
              <a:rPr lang="ru-RU" sz="3000" b="1" dirty="0" smtClean="0">
                <a:solidFill>
                  <a:srgbClr val="C00000"/>
                </a:solidFill>
                <a:latin typeface="Times New Roman" pitchFamily="18" charset="0"/>
                <a:cs typeface="Times New Roman" pitchFamily="18" charset="0"/>
              </a:rPr>
              <a:t>1</a:t>
            </a:r>
            <a:r>
              <a:rPr lang="en-US" sz="3000" b="1" dirty="0" smtClean="0">
                <a:solidFill>
                  <a:srgbClr val="C00000"/>
                </a:solidFill>
                <a:latin typeface="Times New Roman" pitchFamily="18" charset="0"/>
                <a:cs typeface="Times New Roman" pitchFamily="18" charset="0"/>
              </a:rPr>
              <a:t>6</a:t>
            </a:r>
            <a:r>
              <a:rPr lang="ru-RU" sz="3000" b="1" dirty="0" smtClean="0">
                <a:solidFill>
                  <a:srgbClr val="C00000"/>
                </a:solidFill>
                <a:latin typeface="Times New Roman" pitchFamily="18" charset="0"/>
                <a:cs typeface="Times New Roman" pitchFamily="18" charset="0"/>
              </a:rPr>
              <a:t>.03.2026 по </a:t>
            </a:r>
            <a:r>
              <a:rPr lang="en-US" sz="3000" b="1" dirty="0" smtClean="0">
                <a:solidFill>
                  <a:srgbClr val="C00000"/>
                </a:solidFill>
                <a:latin typeface="Times New Roman" pitchFamily="18" charset="0"/>
                <a:cs typeface="Times New Roman" pitchFamily="18" charset="0"/>
              </a:rPr>
              <a:t>13</a:t>
            </a:r>
            <a:r>
              <a:rPr lang="ru-RU" sz="3000" b="1" dirty="0" smtClean="0">
                <a:solidFill>
                  <a:srgbClr val="C00000"/>
                </a:solidFill>
                <a:latin typeface="Times New Roman" pitchFamily="18" charset="0"/>
                <a:cs typeface="Times New Roman" pitchFamily="18" charset="0"/>
              </a:rPr>
              <a:t>.04.2026 </a:t>
            </a:r>
            <a:endParaRPr lang="ru-RU" sz="3000" b="1" dirty="0">
              <a:solidFill>
                <a:srgbClr val="C00000"/>
              </a:solidFill>
              <a:latin typeface="Times New Roman" pitchFamily="18" charset="0"/>
              <a:cs typeface="Times New Roman" pitchFamily="18" charset="0"/>
            </a:endParaRPr>
          </a:p>
          <a:p>
            <a:pPr algn="just" eaLnBrk="1" hangingPunct="1">
              <a:defRPr/>
            </a:pPr>
            <a:r>
              <a:rPr lang="ru-RU" sz="3000" dirty="0" smtClean="0">
                <a:latin typeface="Times New Roman" pitchFamily="18" charset="0"/>
                <a:cs typeface="Times New Roman" pitchFamily="18" charset="0"/>
              </a:rPr>
              <a:t>Документы подаются лично гражданином </a:t>
            </a:r>
          </a:p>
          <a:p>
            <a:pPr algn="just" eaLnBrk="1" hangingPunct="1">
              <a:defRPr/>
            </a:pPr>
            <a:r>
              <a:rPr lang="ru-RU" sz="3000" dirty="0" smtClean="0">
                <a:latin typeface="Times New Roman" pitchFamily="18" charset="0"/>
                <a:cs typeface="Times New Roman" pitchFamily="18" charset="0"/>
              </a:rPr>
              <a:t>в </a:t>
            </a:r>
            <a:r>
              <a:rPr lang="ru-RU" sz="3000" dirty="0">
                <a:latin typeface="Times New Roman" pitchFamily="18" charset="0"/>
                <a:cs typeface="Times New Roman" pitchFamily="18" charset="0"/>
              </a:rPr>
              <a:t>учебную часть </a:t>
            </a:r>
            <a:r>
              <a:rPr lang="ru-RU" sz="3000" dirty="0" smtClean="0">
                <a:latin typeface="Times New Roman" pitchFamily="18" charset="0"/>
                <a:cs typeface="Times New Roman" pitchFamily="18" charset="0"/>
              </a:rPr>
              <a:t>военного </a:t>
            </a:r>
            <a:r>
              <a:rPr lang="ru-RU" sz="3000" dirty="0">
                <a:latin typeface="Times New Roman" pitchFamily="18" charset="0"/>
                <a:cs typeface="Times New Roman" pitchFamily="18" charset="0"/>
              </a:rPr>
              <a:t>учебного </a:t>
            </a:r>
            <a:r>
              <a:rPr lang="ru-RU" sz="3000" dirty="0" smtClean="0">
                <a:latin typeface="Times New Roman" pitchFamily="18" charset="0"/>
                <a:cs typeface="Times New Roman" pitchFamily="18" charset="0"/>
              </a:rPr>
              <a:t>центра</a:t>
            </a:r>
          </a:p>
          <a:p>
            <a:pPr algn="just" eaLnBrk="1" hangingPunct="1">
              <a:defRPr/>
            </a:pPr>
            <a:r>
              <a:rPr lang="ru-RU" sz="3000" dirty="0" smtClean="0">
                <a:latin typeface="Times New Roman" pitchFamily="18" charset="0"/>
                <a:cs typeface="Times New Roman" pitchFamily="18" charset="0"/>
              </a:rPr>
              <a:t>(г. Саратов, ул. Политехническая, д. 77, СГТУ имени Гагарина Ю.А., учебный корпус № 1(главный), военный учебный центр, кабинет № 345) ежедневно, кроме выходных (сб. и вс.) </a:t>
            </a:r>
            <a:r>
              <a:rPr lang="ru-RU" sz="3000" b="1" dirty="0">
                <a:latin typeface="Times New Roman" pitchFamily="18" charset="0"/>
                <a:cs typeface="Times New Roman" pitchFamily="18" charset="0"/>
              </a:rPr>
              <a:t>с </a:t>
            </a:r>
            <a:r>
              <a:rPr lang="ru-RU" sz="3000" b="1" dirty="0" smtClean="0">
                <a:latin typeface="Times New Roman" pitchFamily="18" charset="0"/>
                <a:cs typeface="Times New Roman" pitchFamily="18" charset="0"/>
              </a:rPr>
              <a:t>10:00 </a:t>
            </a:r>
            <a:r>
              <a:rPr lang="ru-RU" sz="3000" b="1" dirty="0">
                <a:latin typeface="Times New Roman" pitchFamily="18" charset="0"/>
                <a:cs typeface="Times New Roman" pitchFamily="18" charset="0"/>
              </a:rPr>
              <a:t>до </a:t>
            </a:r>
            <a:r>
              <a:rPr lang="ru-RU" sz="3000" b="1" dirty="0" smtClean="0">
                <a:latin typeface="Times New Roman" pitchFamily="18" charset="0"/>
                <a:cs typeface="Times New Roman" pitchFamily="18" charset="0"/>
              </a:rPr>
              <a:t>16:00 (перерыв </a:t>
            </a:r>
            <a:r>
              <a:rPr lang="ru-RU" sz="3000" b="1" dirty="0">
                <a:latin typeface="Times New Roman" pitchFamily="18" charset="0"/>
                <a:cs typeface="Times New Roman" pitchFamily="18" charset="0"/>
              </a:rPr>
              <a:t>с 12:00 до 13:00</a:t>
            </a:r>
            <a:r>
              <a:rPr lang="ru-RU" sz="3000" b="1" dirty="0" smtClean="0">
                <a:latin typeface="Times New Roman" pitchFamily="18" charset="0"/>
                <a:cs typeface="Times New Roman" pitchFamily="18" charset="0"/>
              </a:rPr>
              <a:t>).</a:t>
            </a:r>
            <a:endParaRPr lang="ru-RU"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5449</TotalTime>
  <Words>1862</Words>
  <Application>Microsoft Office PowerPoint</Application>
  <PresentationFormat>Экран (4:3)</PresentationFormat>
  <Paragraphs>131</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 Перечень подаваемых документов  необходимо подать по 13 апреля 2026 года включительно</vt:lpstr>
      <vt:lpstr> Перечень подаваемых документов необходимо подать по 13 апреля 2026 года включительно</vt:lpstr>
      <vt:lpstr>Слайд 12</vt:lpstr>
      <vt:lpstr>Слайд 13</vt:lpstr>
      <vt:lpstr>Слайд 14</vt:lpstr>
      <vt:lpstr>                                                                                                На сайте СГТУ имени Гагарина Ю.А. в разделе «Военная подготовка» до начала сдачи физической подготовки будет размещены списки с указанием фамилий граждан и расписанием сдачи нормативов (даты и времени сдачи).                   Оценка уровня физической подготовки проводится преподавателями кафедры «Физическая культура и спорт» по результатам сдачи на стадионе СГТУ имени Гагарина Ю.А. гражданами нормативов на физические качества «сила», «быстрота», «выносливость»  (выполняется 3 (три) упражнения - по одному упражнению на выбор на каждое физическое качество.      </vt:lpstr>
      <vt:lpstr>      Оценка уровня физической подготовки</vt:lpstr>
      <vt:lpstr>     Оценка уровня физической подготовки</vt:lpstr>
      <vt:lpstr>     Оценка уровня физической подготовки</vt:lpstr>
      <vt:lpstr>     Оценка уровня физической подготовки</vt:lpstr>
      <vt:lpstr>Слайд 20</vt:lpstr>
      <vt:lpstr>Слайд 21</vt:lpstr>
    </vt:vector>
  </TitlesOfParts>
  <Company>ГОУ ВПО СГТУ</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evstafievamv</dc:creator>
  <cp:lastModifiedBy>gilfanovamg</cp:lastModifiedBy>
  <cp:revision>367</cp:revision>
  <dcterms:created xsi:type="dcterms:W3CDTF">2017-01-23T07:33:42Z</dcterms:created>
  <dcterms:modified xsi:type="dcterms:W3CDTF">2026-03-10T11:34:54Z</dcterms:modified>
</cp:coreProperties>
</file>