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76" r:id="rId4"/>
    <p:sldId id="289" r:id="rId5"/>
    <p:sldId id="282" r:id="rId6"/>
    <p:sldId id="271" r:id="rId7"/>
    <p:sldId id="288" r:id="rId8"/>
    <p:sldId id="261" r:id="rId9"/>
    <p:sldId id="262" r:id="rId10"/>
    <p:sldId id="281" r:id="rId11"/>
    <p:sldId id="279" r:id="rId12"/>
    <p:sldId id="280" r:id="rId13"/>
    <p:sldId id="284" r:id="rId14"/>
    <p:sldId id="287" r:id="rId15"/>
    <p:sldId id="285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0719" autoAdjust="0"/>
  </p:normalViewPr>
  <p:slideViewPr>
    <p:cSldViewPr>
      <p:cViewPr>
        <p:scale>
          <a:sx n="128" d="100"/>
          <a:sy n="128" d="100"/>
        </p:scale>
        <p:origin x="-113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7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55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9C190-6E62-4061-BF9A-FEA0C8242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5523B-8CC5-4E13-BCEF-4EE0239128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51335-2811-4CA5-BAF4-ACD708334C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2ACC4-9D40-4B63-85FC-B31932D14E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61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450CF-B5D4-47DF-ABB3-10CEB8867F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CEE4B-8746-4FA0-A566-1552963983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20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9BCE-27B6-4119-A46E-550E94F212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7234E-CA62-4D79-943B-ED8ECA8B55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1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93E68-27C7-45E2-A6B9-0A6AF2FDC6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45C9C-05A8-4241-B936-98660AED98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0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1D659-12B6-47E1-B67B-73D10DAEFB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975A-B27C-4D0C-83D6-05AC4471E6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04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04140-3A04-4322-BF65-D5A06BB5AC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C7B1-DCB8-4BED-A754-EF92F0E8D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0C9F-EBA4-4745-AD7A-006F677874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3A40A-B40B-4D6E-8617-54F8141234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9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699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095D2-0166-49AC-AE7D-F6DAC197F1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037D1-2FD9-48FB-810D-A256E28B5C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5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625DB-D0E5-4829-A919-6690434FEE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D8A2-F5C3-4282-9B21-ED9D5EEA71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23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56EF3-BBB7-43D6-912A-A94A53423B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B5EFB-D30A-4F1A-983A-6953AC0338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7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0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9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55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6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87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4D5C4-1CCA-4998-97FD-0D9C7D6AAA17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A950B-634C-4DBC-B782-E0A6D7ADD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6C2991-B9F2-420D-AA5D-E27CE777B2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5675C4-67FC-490A-A007-FD7287833E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1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gif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instagram.com/immechki?igshid=ntz0lf8wyncu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://www.sstu.ru/obrazovanie/instituty/imm/aak@sstu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sstu.ru/abiturientu/" TargetMode="External"/><Relationship Id="rId4" Type="http://schemas.openxmlformats.org/officeDocument/2006/relationships/hyperlink" Target="mailto:cpk@sst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5733" y="0"/>
            <a:ext cx="9154576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146796"/>
            <a:ext cx="5688632" cy="40824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176213" lvl="0" indent="-176213">
              <a:spcBef>
                <a:spcPts val="0"/>
              </a:spcBef>
            </a:pPr>
            <a:endParaRPr lang="en-US" sz="1600" b="1" dirty="0">
              <a:solidFill>
                <a:schemeClr val="bg1"/>
              </a:solidFill>
            </a:endParaRPr>
          </a:p>
          <a:p>
            <a:pPr marL="176213" indent="-176213">
              <a:spcBef>
                <a:spcPts val="0"/>
              </a:spcBef>
            </a:pPr>
            <a:r>
              <a:rPr lang="ru-RU" sz="1400" b="1" dirty="0"/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Мехатроника и робототехника» (МХРТ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Автоматизация технологических процессов и производств» (АТПП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«Конструкторско-технологическое обеспечение машиностроительных производств» (КТОП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«Технологические машины и оборудование» (ТМОБ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Машиностроение» (МНСТ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«Лазерная техника и лазерные технологии» (ЛАЗР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indent="-176213">
              <a:spcBef>
                <a:spcPts val="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«Металлургия» (МЕТЛ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Биотехнические системы и технологии» (БИСТ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«Материаловедение и технологии материалов» (МВТМ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«Технология транспортных процессов» (ТТПР) </a:t>
            </a:r>
          </a:p>
          <a:p>
            <a:pPr marL="176213" lvl="0" indent="-176213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«Эксплуатация транспортно-технологических машин и комплексов» (ЭТТК)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</a:rPr>
              <a:t>СПЕЦИАЛИТЕТ ИНСТИТУТА: </a:t>
            </a:r>
          </a:p>
          <a:p>
            <a:pPr marL="176213" indent="-176213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«Проектирование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технологических машин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комплексов»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(ПТК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spcBef>
                <a:spcPts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«Наземные транспортно-технологические средства» (НТС)</a:t>
            </a:r>
          </a:p>
          <a:p>
            <a:pPr marL="0" indent="0">
              <a:buNone/>
            </a:pP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836712"/>
            <a:ext cx="9172679" cy="3300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</a:t>
            </a:r>
            <a:r>
              <a:rPr lang="en-US" sz="2400" b="1" dirty="0" smtClean="0">
                <a:solidFill>
                  <a:srgbClr val="002060"/>
                </a:solidFill>
              </a:rPr>
              <a:t>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           </a:t>
            </a:r>
            <a:r>
              <a:rPr lang="ru-RU" sz="2300" b="1" dirty="0" smtClean="0">
                <a:solidFill>
                  <a:srgbClr val="002060"/>
                </a:solidFill>
              </a:rPr>
              <a:t>ПЕРЕДОВЫЕ ТЕХНОЛОГИИ, ОСНОВАННЫЕ НА ТРАДИЦИЯХ!</a:t>
            </a: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7" name="Picture 4" descr="СГ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43" y="168640"/>
            <a:ext cx="1906828" cy="6480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860046" y="253877"/>
            <a:ext cx="723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</a:rPr>
              <a:t>САРАТОВСКИЙ ГОСУДАРСТВЕННЫЙ ТЕХНИЧЕСКИЙ УНИВЕРСИТЕТ имени Гагарина Ю. А.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Институт машиностроения, </a:t>
            </a:r>
            <a:r>
              <a:rPr lang="ru-RU" sz="2000" b="1" dirty="0" smtClean="0">
                <a:solidFill>
                  <a:srgbClr val="C00000"/>
                </a:solidFill>
              </a:rPr>
              <a:t>материаловедения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и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транспорта 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C:\Users\Елена\Downloads\IMG_20191221_112953.jpg"/>
          <p:cNvPicPr/>
          <p:nvPr/>
        </p:nvPicPr>
        <p:blipFill>
          <a:blip r:embed="rId3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2"/>
          <a:stretch>
            <a:fillRect/>
          </a:stretch>
        </p:blipFill>
        <p:spPr bwMode="auto">
          <a:xfrm>
            <a:off x="-63462" y="1893811"/>
            <a:ext cx="1971166" cy="1463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im0-tub-ru.yandex.net/i?id=ea6e9b0de40a535a9a4f18ff3012a4f3-l&amp;n=13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22845"/>
            <a:ext cx="2162975" cy="140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aerospace-joint-machining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51776"/>
            <a:ext cx="1907704" cy="153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268760"/>
            <a:ext cx="7596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НАПРАВЛЕНИЯ </a:t>
            </a:r>
            <a:r>
              <a:rPr lang="ru-RU" b="1" dirty="0" smtClean="0">
                <a:solidFill>
                  <a:schemeClr val="tx2"/>
                </a:solidFill>
              </a:rPr>
              <a:t>ОБУЧЕНИЯ БАКАЛАВРИАТА </a:t>
            </a:r>
            <a:r>
              <a:rPr lang="ru-RU" b="1" dirty="0">
                <a:solidFill>
                  <a:schemeClr val="tx2"/>
                </a:solidFill>
              </a:rPr>
              <a:t>И МАГИСТРАТУРЫ ИНСТИТУТА</a:t>
            </a:r>
            <a:r>
              <a:rPr lang="ru-RU" sz="1600" b="1" dirty="0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17" name="Рисунок 16" descr="http://www.sstu.ru/upload/iblock/3f9/IMM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/>
          <a:stretch/>
        </p:blipFill>
        <p:spPr bwMode="auto">
          <a:xfrm>
            <a:off x="83799" y="5369618"/>
            <a:ext cx="1906828" cy="138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792" y="5491803"/>
            <a:ext cx="1746378" cy="126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48" y="5461125"/>
            <a:ext cx="1833312" cy="130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5543" y="5054177"/>
            <a:ext cx="1849629" cy="167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82485"/>
            <a:ext cx="1604515" cy="145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07950" y="125413"/>
            <a:ext cx="8891588" cy="1143000"/>
          </a:xfrm>
        </p:spPr>
        <p:txBody>
          <a:bodyPr/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«Материаловедение и биомедицинская инженерия»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МБИ)</a:t>
            </a:r>
          </a:p>
        </p:txBody>
      </p:sp>
      <p:sp>
        <p:nvSpPr>
          <p:cNvPr id="2051" name="Содержимое 2"/>
          <p:cNvSpPr>
            <a:spLocks noGrp="1"/>
          </p:cNvSpPr>
          <p:nvPr>
            <p:ph idx="1"/>
          </p:nvPr>
        </p:nvSpPr>
        <p:spPr>
          <a:xfrm>
            <a:off x="503237" y="908721"/>
            <a:ext cx="8353425" cy="432048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12.03(04).04 «Биотехнические системы и технологии» (БИСТ)</a:t>
            </a:r>
            <a:endParaRPr lang="ru-RU" b="1" dirty="0" smtClean="0"/>
          </a:p>
        </p:txBody>
      </p:sp>
      <p:sp>
        <p:nvSpPr>
          <p:cNvPr id="2052" name="Прямоугольник 4"/>
          <p:cNvSpPr>
            <a:spLocks noChangeArrowheads="1"/>
          </p:cNvSpPr>
          <p:nvPr/>
        </p:nvSpPr>
        <p:spPr bwMode="auto">
          <a:xfrm>
            <a:off x="0" y="1412776"/>
            <a:ext cx="73859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4F81BD"/>
              </a:buClr>
              <a:buSzPct val="80000"/>
              <a:buFont typeface="Wingdings 2" pitchFamily="18" charset="2"/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готовим специалистов в интереснейшей и перспективной области знаний </a:t>
            </a:r>
          </a:p>
          <a:p>
            <a:pPr algn="ctr" fontAlgn="base">
              <a:spcAft>
                <a:spcPct val="0"/>
              </a:spcAft>
              <a:buClr>
                <a:srgbClr val="4F81BD"/>
              </a:buClr>
              <a:buSzPct val="80000"/>
              <a:buFont typeface="Wingdings 2" pitchFamily="18" charset="2"/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БИОИНЖЕНЕРИИ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 fontAlgn="base">
              <a:spcAft>
                <a:spcPct val="0"/>
              </a:spcAft>
              <a:buClr>
                <a:srgbClr val="4F81BD"/>
              </a:buClr>
              <a:buSzPct val="80000"/>
              <a:buFont typeface="Wingdings 2" pitchFamily="18" charset="2"/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Данная профессия является престижной и высокооплачиваемой во всем мире!</a:t>
            </a:r>
          </a:p>
        </p:txBody>
      </p:sp>
      <p:sp>
        <p:nvSpPr>
          <p:cNvPr id="2053" name="Прямоугольник 7"/>
          <p:cNvSpPr>
            <a:spLocks noChangeArrowheads="1"/>
          </p:cNvSpPr>
          <p:nvPr/>
        </p:nvSpPr>
        <p:spPr bwMode="auto">
          <a:xfrm>
            <a:off x="-11585" y="2102010"/>
            <a:ext cx="6948264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ходе обучения студенты получают знания в следующих областях:</a:t>
            </a:r>
          </a:p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Arial" charset="0"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Разработка биотехнических и медицинских аппаратов и систем  для диагностики и лечения в различных областях медицины;</a:t>
            </a:r>
          </a:p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Разработка и создание биосовместимых материалов и покрытий медицинского назначения;</a:t>
            </a:r>
            <a:endParaRPr lang="en-US" alt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Разработка и создание искусственных органов и тканей человека;</a:t>
            </a:r>
          </a:p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и их применение в медицине;</a:t>
            </a:r>
          </a:p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Разработка новых методов исследования биологических объектов  и новых медицинских технологий с применением технических средств;</a:t>
            </a:r>
          </a:p>
          <a:p>
            <a:pPr marL="350838" indent="-173038" fontAlgn="base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Применение компьютерных технологий в медицинской практике и др.</a:t>
            </a: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699792" y="4807903"/>
            <a:ext cx="618034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Трудоустройство: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предприятия медицинской промышленности; лечебно-диагностические центры различного профиля; стоматологические клиники; поликлиники; больницы; госпитали; торговые представительства известных марок медицинских товаров и оборудования; сервисные центры по ремонту и наладке импортной и отечественной медицинской техники; фармацевтические компании; инновационные предприятия по разработке и производству наукоемкой продукции и т.д.</a:t>
            </a:r>
          </a:p>
        </p:txBody>
      </p:sp>
      <p:pic>
        <p:nvPicPr>
          <p:cNvPr id="8" name="Picture 11" descr="G:\глазная клиника\SDC13818.JPG"/>
          <p:cNvPicPr>
            <a:picLocks noChangeAspect="1" noChangeArrowheads="1"/>
          </p:cNvPicPr>
          <p:nvPr/>
        </p:nvPicPr>
        <p:blipFill>
          <a:blip r:embed="rId2" cstate="print"/>
          <a:srcRect b="27812"/>
          <a:stretch>
            <a:fillRect/>
          </a:stretch>
        </p:blipFill>
        <p:spPr bwMode="auto">
          <a:xfrm>
            <a:off x="7385957" y="1144653"/>
            <a:ext cx="1655081" cy="1814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036" y="4631134"/>
            <a:ext cx="2376264" cy="1953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0" descr="C:\Users\markelovaoa\Documents\28 Фотографии\104_FUJI\DSCF4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077999"/>
            <a:ext cx="2308798" cy="1731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4" descr="СГТУ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547" y="70159"/>
            <a:ext cx="1285983" cy="46497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259632" y="20000"/>
            <a:ext cx="78843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САРАТОВСКИЙ ГОСУДАРСТВЕННЫЙ ТЕХНИЧЕСКИЙ УНИВЕРСИТЕТ имени Гагарина Ю. 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Институт машиностроения, </a:t>
            </a: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материаловедения и транспорта </a:t>
            </a:r>
            <a:endParaRPr lang="ru-RU" sz="13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1"/>
          </p:nvPr>
        </p:nvSpPr>
        <p:spPr>
          <a:xfrm>
            <a:off x="323031" y="476672"/>
            <a:ext cx="8353425" cy="396482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22.03(04).01 «Материаловедение и технологии материалов» (МВТМ</a:t>
            </a:r>
            <a:endParaRPr lang="ru-RU" b="1" dirty="0" smtClean="0"/>
          </a:p>
        </p:txBody>
      </p:sp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1500464" y="836712"/>
            <a:ext cx="7464024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285750" fontAlgn="base"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80000"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МАТЕРИАЛОВЕДЕНИЕ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«фундамент» , основа всего, что нас окружает,  начиная с бытовых мелочей и заканчивая инженерными сооружениями, приборами и установками.</a:t>
            </a:r>
          </a:p>
          <a:p>
            <a:pPr marL="171450" indent="285750" algn="ctr" fontAlgn="base"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80000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Специалисты по материаловедению и технологии обработки материалов требуются во всех отраслях! </a:t>
            </a:r>
            <a:endParaRPr lang="ru-RU" sz="14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1518908" y="1796337"/>
            <a:ext cx="744558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0838" indent="-1730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ts val="300"/>
              </a:spcBef>
              <a:spcAft>
                <a:spcPct val="0"/>
              </a:spcAft>
              <a:buClr>
                <a:srgbClr val="CC0000"/>
              </a:buClr>
              <a:buSzPct val="80000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ходе обучения студенты получают знания в следующих областях: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их применение в технике и промышленности;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Разработка и создание новейших материалов  и покрытий со специальными свойствами для авиации, кораблестроения, медицины, машиностроения;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Разработка оборудования и технологий получения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наноматериалов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и управление промышленным производством;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Методы и средства контроля качества материалов  и покрытий;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Моделирование и оптимизация материалов  и  технологических процессов;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80000"/>
              <a:buFontTx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Планирование и проведение испытаний новых материалов с использованием компьютерных технологий.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101" name="Заголовок 1"/>
          <p:cNvSpPr>
            <a:spLocks noGrp="1"/>
          </p:cNvSpPr>
          <p:nvPr>
            <p:ph type="title"/>
          </p:nvPr>
        </p:nvSpPr>
        <p:spPr>
          <a:xfrm>
            <a:off x="131941" y="0"/>
            <a:ext cx="8857109" cy="495275"/>
          </a:xfrm>
        </p:spPr>
        <p:txBody>
          <a:bodyPr/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«Материаловедение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биомедицинская инженерия»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МБИ)</a:t>
            </a:r>
          </a:p>
        </p:txBody>
      </p:sp>
      <p:sp>
        <p:nvSpPr>
          <p:cNvPr id="4102" name="TextBox 12"/>
          <p:cNvSpPr txBox="1">
            <a:spLocks noChangeArrowheads="1"/>
          </p:cNvSpPr>
          <p:nvPr/>
        </p:nvSpPr>
        <p:spPr bwMode="auto">
          <a:xfrm>
            <a:off x="395536" y="5661248"/>
            <a:ext cx="82809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Трудоустройство: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предприятия оборонно-промышленного комплекса (ОПК), машиностроения, радиоприборостроения,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самолето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и ракетостроения, предприятиях медицинской промышленности, центры сертификации, предприятиях энергетики,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нефте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и газоперерабатывающей промышленности.</a:t>
            </a:r>
          </a:p>
        </p:txBody>
      </p:sp>
      <p:pic>
        <p:nvPicPr>
          <p:cNvPr id="7" name="Picture 10" descr="C:\Users\markelovaoa\Desktop\IMG_0015.JPG"/>
          <p:cNvPicPr>
            <a:picLocks noChangeAspect="1" noChangeArrowheads="1"/>
          </p:cNvPicPr>
          <p:nvPr/>
        </p:nvPicPr>
        <p:blipFill>
          <a:blip r:embed="rId2" cstate="print"/>
          <a:srcRect l="15971" t="21053" r="15064"/>
          <a:stretch>
            <a:fillRect/>
          </a:stretch>
        </p:blipFill>
        <p:spPr bwMode="auto">
          <a:xfrm>
            <a:off x="2481988" y="4043106"/>
            <a:ext cx="2120323" cy="161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C:\Users\markelovaoa\Documents\Фотографии\Сингал 2017\IMG_0025.JPG"/>
          <p:cNvPicPr>
            <a:picLocks noChangeAspect="1" noChangeArrowheads="1"/>
          </p:cNvPicPr>
          <p:nvPr/>
        </p:nvPicPr>
        <p:blipFill>
          <a:blip r:embed="rId3" cstate="print"/>
          <a:srcRect l="2899" r="10144"/>
          <a:stretch>
            <a:fillRect/>
          </a:stretch>
        </p:blipFill>
        <p:spPr bwMode="auto">
          <a:xfrm>
            <a:off x="4669220" y="4028969"/>
            <a:ext cx="2129059" cy="163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 descr="C:\Users\markelovaoa\Documents\Фотографии\МВТМ31\IMG_4388.JPG"/>
          <p:cNvPicPr>
            <a:picLocks noChangeAspect="1" noChangeArrowheads="1"/>
          </p:cNvPicPr>
          <p:nvPr/>
        </p:nvPicPr>
        <p:blipFill>
          <a:blip r:embed="rId4" cstate="print"/>
          <a:srcRect t="4348" r="19565" b="8696"/>
          <a:stretch>
            <a:fillRect/>
          </a:stretch>
        </p:blipFill>
        <p:spPr bwMode="auto">
          <a:xfrm>
            <a:off x="6888190" y="4019512"/>
            <a:ext cx="2086426" cy="163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3" descr="C:\Users\markelovaoa\Documents\Фотографии\Практика бБИСТ11\рефмашпром\uFZ0513gW9c.jpg"/>
          <p:cNvPicPr>
            <a:picLocks noChangeAspect="1" noChangeArrowheads="1"/>
          </p:cNvPicPr>
          <p:nvPr/>
        </p:nvPicPr>
        <p:blipFill>
          <a:blip r:embed="rId5" cstate="print"/>
          <a:srcRect r="24007"/>
          <a:stretch>
            <a:fillRect/>
          </a:stretch>
        </p:blipFill>
        <p:spPr bwMode="auto">
          <a:xfrm>
            <a:off x="218635" y="4025940"/>
            <a:ext cx="2173004" cy="163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4" descr="C:\Users\markelovaoa\Documents\Фотографии\СЭПО\Сигнал\20170327_1515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290" y="922608"/>
            <a:ext cx="1314173" cy="233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2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28992" y="-46318"/>
            <a:ext cx="9154576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СГ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43" y="168640"/>
            <a:ext cx="1690145" cy="5744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79962" y="75403"/>
            <a:ext cx="723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САРАТОВСКИЙ ГОСУДАРСТВЕННЫЙ ТЕХНИЧЕСКИЙ УНИВЕРСИТЕТ имени Гагарина Ю. А.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Институт машиностроения, </a:t>
            </a:r>
            <a:r>
              <a:rPr lang="ru-RU" sz="2000" b="1" dirty="0" smtClean="0">
                <a:solidFill>
                  <a:srgbClr val="C00000"/>
                </a:solidFill>
              </a:rPr>
              <a:t>материаловедения и транспорта 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911" y="661863"/>
            <a:ext cx="8654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spc="120" dirty="0">
                <a:solidFill>
                  <a:srgbClr val="002060"/>
                </a:solidFill>
                <a:cs typeface="Aharoni" pitchFamily="2" charset="-79"/>
              </a:rPr>
              <a:t>КАФЕДРА</a:t>
            </a:r>
            <a:r>
              <a:rPr lang="ru-RU" b="1" kern="0" spc="1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r>
              <a:rPr lang="ru-RU" b="1" kern="0" spc="120" dirty="0" smtClean="0">
                <a:solidFill>
                  <a:srgbClr val="002060"/>
                </a:solidFill>
                <a:cs typeface="Aharoni" pitchFamily="2" charset="-79"/>
              </a:rPr>
              <a:t>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Организация перевозок, безопасность движения и сервис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автомобилей»</a:t>
            </a:r>
            <a:endParaRPr lang="ru-RU" kern="0" spc="120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79512" y="1484784"/>
            <a:ext cx="875451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solidFill>
                <a:srgbClr val="7030A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772312"/>
              </p:ext>
            </p:extLst>
          </p:nvPr>
        </p:nvGraphicFramePr>
        <p:xfrm>
          <a:off x="9936" y="1555369"/>
          <a:ext cx="9144000" cy="533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640"/>
                <a:gridCol w="6264696"/>
                <a:gridCol w="1547664"/>
              </a:tblGrid>
              <a:tr h="17787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Квалификация выпускников: бакалавр и магистр</a:t>
                      </a:r>
                    </a:p>
                    <a:p>
                      <a:pPr marL="0" indent="271463" algn="just"/>
                      <a:endParaRPr lang="ru-RU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71463" algn="just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Выпускники данного профиля специализируются в области систем управления на транспорте, с учетом требований рыночной конъюнктуры и современных достижений науки и техники; разработки и внедрения рациональных транспортно-технологических схем доставки грузов на основе принципов логистики.</a:t>
                      </a:r>
                    </a:p>
                    <a:p>
                      <a:pPr marL="0" indent="271463" algn="just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Выпускники данного профиля могут занимать должности логиста, инженера по организации перевозок грузов, инженера по организации перевозок пассажиров, диспетчера службы перевозок, инженера по организации и без- опасности движения, инженера по организации и управлению дорожным движением; диспетчера, администратора, менеджера по логистике.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87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87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10985" y="964553"/>
            <a:ext cx="9043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Направление «Технология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транспортных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процессов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ТТПР)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681" y="1197039"/>
            <a:ext cx="9087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</a:rPr>
              <a:t>Профиль - </a:t>
            </a:r>
            <a:r>
              <a:rPr lang="ru-RU" sz="1700" b="1" dirty="0" smtClean="0">
                <a:solidFill>
                  <a:srgbClr val="C00000"/>
                </a:solidFill>
              </a:rPr>
              <a:t>«</a:t>
            </a:r>
            <a:r>
              <a:rPr lang="ru-RU" b="1" i="1" dirty="0">
                <a:solidFill>
                  <a:srgbClr val="C00000"/>
                </a:solidFill>
              </a:rPr>
              <a:t>Организация перевозок и управление на автомобильном транспорте</a:t>
            </a:r>
            <a:r>
              <a:rPr lang="ru-RU" sz="1700" b="1" dirty="0" smtClean="0">
                <a:solidFill>
                  <a:srgbClr val="C00000"/>
                </a:solidFill>
              </a:rPr>
              <a:t>» </a:t>
            </a:r>
            <a:endParaRPr lang="ru-RU" sz="17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106" y="4411682"/>
            <a:ext cx="4828571" cy="2400000"/>
          </a:xfrm>
          <a:prstGeom prst="rect">
            <a:avLst/>
          </a:prstGeom>
        </p:spPr>
      </p:pic>
      <p:pic>
        <p:nvPicPr>
          <p:cNvPr id="19" name="image6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94301" y="1977617"/>
            <a:ext cx="1523648" cy="1172451"/>
          </a:xfrm>
          <a:prstGeom prst="rect">
            <a:avLst/>
          </a:prstGeom>
        </p:spPr>
      </p:pic>
      <p:pic>
        <p:nvPicPr>
          <p:cNvPr id="20" name="image7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4301" y="3362547"/>
            <a:ext cx="1542601" cy="1194782"/>
          </a:xfrm>
          <a:prstGeom prst="rect">
            <a:avLst/>
          </a:prstGeom>
        </p:spPr>
      </p:pic>
      <p:pic>
        <p:nvPicPr>
          <p:cNvPr id="21" name="image11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3728" y="4653136"/>
            <a:ext cx="2477670" cy="2073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40802"/>
            <a:ext cx="1371273" cy="1059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876" y="3311872"/>
            <a:ext cx="1414012" cy="962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795" y="4898024"/>
            <a:ext cx="1499580" cy="12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5288" y="-212"/>
            <a:ext cx="9154576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СГ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43" y="168640"/>
            <a:ext cx="1690145" cy="5744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79962" y="75403"/>
            <a:ext cx="723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САРАТОВСКИЙ ГОСУДАРСТВЕННЫЙ ТЕХНИЧЕСКИЙ УНИВЕРСИТЕТ имени Гагарина Ю. А.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Институт машиностроения, </a:t>
            </a:r>
            <a:r>
              <a:rPr lang="ru-RU" sz="2000" b="1" dirty="0" smtClean="0">
                <a:solidFill>
                  <a:srgbClr val="C00000"/>
                </a:solidFill>
              </a:rPr>
              <a:t>материаловедения и транспорта 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903" y="704911"/>
            <a:ext cx="8654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spc="120" dirty="0">
                <a:solidFill>
                  <a:srgbClr val="002060"/>
                </a:solidFill>
                <a:cs typeface="Aharoni" pitchFamily="2" charset="-79"/>
              </a:rPr>
              <a:t>КАФЕДРА</a:t>
            </a:r>
            <a:r>
              <a:rPr lang="ru-RU" b="1" kern="0" spc="1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r>
              <a:rPr lang="ru-RU" b="1" kern="0" spc="120" dirty="0" smtClean="0">
                <a:solidFill>
                  <a:srgbClr val="002060"/>
                </a:solidFill>
                <a:cs typeface="Aharoni" pitchFamily="2" charset="-79"/>
              </a:rPr>
              <a:t>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Организация перевозок, безопасность движения и сервис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автомобилей»</a:t>
            </a:r>
            <a:endParaRPr lang="ru-RU" kern="0" spc="120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79512" y="1484784"/>
            <a:ext cx="875451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solidFill>
                <a:srgbClr val="7030A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081628"/>
              </p:ext>
            </p:extLst>
          </p:nvPr>
        </p:nvGraphicFramePr>
        <p:xfrm>
          <a:off x="0" y="1417426"/>
          <a:ext cx="9144000" cy="544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640"/>
                <a:gridCol w="6264696"/>
                <a:gridCol w="1547664"/>
              </a:tblGrid>
              <a:tr h="181345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271463" algn="just"/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71463" algn="just"/>
                      <a:endParaRPr lang="ru-RU" sz="135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71463" algn="just"/>
                      <a:endParaRPr lang="ru-RU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71463" algn="just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Выпускники данного профиля специализируются в области сервисного обслуживания и ремонта   транспортных и транспортно-технологических машин различного назначения (транспортных, подъемно-транспортных, портовых, строительных, дорожно-строительных, сельскохозяйственных, специальных и иных машин и их комплексов), их агрегатов, систем и элементов. </a:t>
                      </a:r>
                    </a:p>
                    <a:p>
                      <a:pPr marL="0" indent="271463" algn="just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Выпускники могут занимать должности мастера-приемщика, менеджера отдела запасных частей, сервис-менеджера, мастера цеха, менеджера по продажам автомобилей, специалист по технической поддержке и эксплуатации автомобилей.</a:t>
                      </a:r>
                    </a:p>
                    <a:p>
                      <a:pPr algn="just"/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345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345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0" y="1016604"/>
            <a:ext cx="912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Направление «Эксплуатация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транспортно-технологических машин и комплексов (ЭТТК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)»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1356288"/>
            <a:ext cx="908767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Профиль - </a:t>
            </a:r>
            <a:r>
              <a:rPr lang="ru-RU" sz="1500" b="1" dirty="0" smtClean="0">
                <a:solidFill>
                  <a:srgbClr val="C00000"/>
                </a:solidFill>
              </a:rPr>
              <a:t>«</a:t>
            </a:r>
            <a:r>
              <a:rPr lang="ru-RU" sz="1500" b="1" i="1" dirty="0">
                <a:solidFill>
                  <a:srgbClr val="C00000"/>
                </a:solidFill>
              </a:rPr>
              <a:t>Автомобильный сервис</a:t>
            </a:r>
            <a:r>
              <a:rPr lang="ru-RU" sz="1500" b="1" dirty="0" smtClean="0">
                <a:solidFill>
                  <a:srgbClr val="C00000"/>
                </a:solidFill>
              </a:rPr>
              <a:t>»</a:t>
            </a:r>
            <a:endParaRPr lang="ru-RU" sz="1500" dirty="0">
              <a:solidFill>
                <a:srgbClr val="C00000"/>
              </a:solidFill>
            </a:endParaRPr>
          </a:p>
          <a:p>
            <a:pPr algn="ctr"/>
            <a:r>
              <a:rPr lang="ru-RU" sz="1500" b="1" dirty="0"/>
              <a:t>Квалификация выпускников: бакалавр и </a:t>
            </a:r>
            <a:r>
              <a:rPr lang="ru-RU" sz="1500" b="1" dirty="0" smtClean="0"/>
              <a:t>магистр</a:t>
            </a:r>
          </a:p>
          <a:p>
            <a:pPr algn="ctr"/>
            <a:endParaRPr lang="ru-RU" sz="1500" b="1" dirty="0"/>
          </a:p>
          <a:p>
            <a:pPr indent="271463" algn="just"/>
            <a:endParaRPr lang="ru-RU" sz="700" b="1" dirty="0"/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5" y="4566340"/>
            <a:ext cx="3798457" cy="2280324"/>
          </a:xfrm>
          <a:prstGeom prst="rect">
            <a:avLst/>
          </a:prstGeom>
        </p:spPr>
      </p:pic>
      <p:pic>
        <p:nvPicPr>
          <p:cNvPr id="22" name="image1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62012" y="1746062"/>
            <a:ext cx="1558240" cy="977440"/>
          </a:xfrm>
          <a:prstGeom prst="rect">
            <a:avLst/>
          </a:prstGeom>
        </p:spPr>
      </p:pic>
      <p:pic>
        <p:nvPicPr>
          <p:cNvPr id="25" name="image17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8429" y="3003238"/>
            <a:ext cx="1529248" cy="1234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842" y="4729679"/>
            <a:ext cx="2704904" cy="18270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710" y="4722135"/>
            <a:ext cx="2611542" cy="18270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935" y="1788625"/>
            <a:ext cx="1437268" cy="10948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545" y="3162027"/>
            <a:ext cx="1434863" cy="93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153" y="-22448"/>
            <a:ext cx="9154576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СГ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43" y="168640"/>
            <a:ext cx="1690145" cy="5744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79962" y="75403"/>
            <a:ext cx="723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САРАТОВСКИЙ ГОСУДАРСТВЕННЫЙ ТЕХНИЧЕСКИЙ УНИВЕРСИТЕТ имени Гагарина Ю. А.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Институт машиностроения, </a:t>
            </a:r>
            <a:r>
              <a:rPr lang="ru-RU" sz="2000" b="1" dirty="0" smtClean="0">
                <a:solidFill>
                  <a:srgbClr val="C00000"/>
                </a:solidFill>
              </a:rPr>
              <a:t>материаловедения и транспорта 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65868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0" spc="120" dirty="0">
                <a:solidFill>
                  <a:schemeClr val="tx2"/>
                </a:solidFill>
                <a:cs typeface="Aharoni" pitchFamily="2" charset="-79"/>
              </a:rPr>
              <a:t>КАФЕДРА</a:t>
            </a:r>
            <a:r>
              <a:rPr lang="ru-RU" sz="1600" b="1" kern="0" spc="1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r>
              <a:rPr lang="ru-RU" sz="1600" b="1" kern="0" spc="120" dirty="0" smtClean="0">
                <a:solidFill>
                  <a:schemeClr val="tx2"/>
                </a:solidFill>
                <a:cs typeface="Aharoni" pitchFamily="2" charset="-79"/>
              </a:rPr>
              <a:t>«</a:t>
            </a:r>
            <a:r>
              <a:rPr lang="ru-RU" sz="1600" dirty="0">
                <a:solidFill>
                  <a:schemeClr val="tx2"/>
                </a:solidFill>
              </a:rPr>
              <a:t>Инженерная геометрия и основы </a:t>
            </a:r>
            <a:r>
              <a:rPr lang="ru-RU" sz="1600" dirty="0" smtClean="0">
                <a:solidFill>
                  <a:schemeClr val="tx2"/>
                </a:solidFill>
              </a:rPr>
              <a:t>САПР»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79512" y="1484784"/>
            <a:ext cx="875451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solidFill>
                <a:srgbClr val="7030A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151545"/>
              </p:ext>
            </p:extLst>
          </p:nvPr>
        </p:nvGraphicFramePr>
        <p:xfrm>
          <a:off x="25251" y="1432120"/>
          <a:ext cx="9144000" cy="564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4"/>
                <a:gridCol w="5832648"/>
                <a:gridCol w="1763688"/>
              </a:tblGrid>
              <a:tr h="17976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algn="just"/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71463" algn="just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Выпускники данной специальности работают в области транспортного, строительного, сельскохозяйственного и специального машиностроения, а также эксплуатации соответствующей техники. </a:t>
                      </a:r>
                    </a:p>
                    <a:p>
                      <a:pPr marL="0" indent="271463" algn="just"/>
                      <a:r>
                        <a:rPr lang="ru-RU" sz="14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Выпускники могут занимать должности инженера, конструктора, научного работника, испытателя техники, инженера по эксплуатации и ремонту техники, инженера-механика, менеджера по продажам техники, специалиста по надзору, логиста, инженера по организации пере- возок грузов, инженера по организации перевозок пассажиров, диспетчера службы перевозок, мастера-приемщика, менеджера отдела запасных частей, сервис-менеджера, мастера цеха, менеджера по продажам автомобилей, специалист по технической поддержке и эксплуатации автомобилей.</a:t>
                      </a:r>
                      <a:endParaRPr lang="ru-RU" sz="14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233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76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49231" y="923813"/>
            <a:ext cx="9043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Специальность «</a:t>
            </a:r>
            <a:r>
              <a:rPr lang="ru-RU" b="1" dirty="0" smtClean="0">
                <a:solidFill>
                  <a:schemeClr val="tx2"/>
                </a:solidFill>
              </a:rPr>
              <a:t>23.05.01 Наземные </a:t>
            </a:r>
            <a:r>
              <a:rPr lang="ru-RU" b="1" dirty="0">
                <a:solidFill>
                  <a:schemeClr val="tx2"/>
                </a:solidFill>
              </a:rPr>
              <a:t>транспортно-технологические средства (НТС)</a:t>
            </a:r>
            <a:r>
              <a:rPr lang="ru-RU" b="1" dirty="0" smtClean="0">
                <a:solidFill>
                  <a:schemeClr val="tx2"/>
                </a:solidFill>
              </a:rPr>
              <a:t>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5144" y="1240003"/>
            <a:ext cx="90876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C00000"/>
                </a:solidFill>
              </a:rPr>
              <a:t>Профиль - </a:t>
            </a:r>
            <a:r>
              <a:rPr lang="ru-RU" sz="1700" dirty="0" smtClean="0">
                <a:solidFill>
                  <a:srgbClr val="C00000"/>
                </a:solidFill>
              </a:rPr>
              <a:t>«</a:t>
            </a:r>
            <a:r>
              <a:rPr lang="ru-RU" sz="1700" i="1" dirty="0">
                <a:solidFill>
                  <a:srgbClr val="C00000"/>
                </a:solidFill>
              </a:rPr>
              <a:t>Подъемно-транспортные, строительные, дорожные средства и оборудование</a:t>
            </a:r>
            <a:r>
              <a:rPr lang="ru-RU" sz="1700" dirty="0" smtClean="0">
                <a:solidFill>
                  <a:srgbClr val="C00000"/>
                </a:solidFill>
              </a:rPr>
              <a:t>»,</a:t>
            </a:r>
          </a:p>
          <a:p>
            <a:pPr algn="ctr"/>
            <a:r>
              <a:rPr lang="ru-RU" sz="1700" i="1" dirty="0" smtClean="0">
                <a:solidFill>
                  <a:srgbClr val="C00000"/>
                </a:solidFill>
              </a:rPr>
              <a:t>«Автомобильная </a:t>
            </a:r>
            <a:r>
              <a:rPr lang="ru-RU" sz="1700" i="1" dirty="0">
                <a:solidFill>
                  <a:srgbClr val="C00000"/>
                </a:solidFill>
              </a:rPr>
              <a:t>техника в транспортных </a:t>
            </a:r>
            <a:r>
              <a:rPr lang="ru-RU" sz="1700" i="1" dirty="0" smtClean="0">
                <a:solidFill>
                  <a:srgbClr val="C00000"/>
                </a:solidFill>
              </a:rPr>
              <a:t>технологиях</a:t>
            </a:r>
            <a:r>
              <a:rPr lang="ru-RU" sz="1700" dirty="0" smtClean="0">
                <a:solidFill>
                  <a:srgbClr val="C00000"/>
                </a:solidFill>
              </a:rPr>
              <a:t>»</a:t>
            </a:r>
            <a:endParaRPr lang="ru-RU" sz="17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1863264"/>
            <a:ext cx="3724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Квалификация выпускников</a:t>
            </a:r>
            <a:r>
              <a:rPr lang="ru-RU" sz="1600" b="1" dirty="0" smtClean="0"/>
              <a:t>: инженер  </a:t>
            </a:r>
            <a:endParaRPr lang="ru-RU" sz="1600" dirty="0"/>
          </a:p>
        </p:txBody>
      </p: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4114422" y="5084557"/>
            <a:ext cx="4995863" cy="1731963"/>
            <a:chOff x="253" y="2378"/>
            <a:chExt cx="7868" cy="2768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2378"/>
              <a:ext cx="2066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798" y="2860"/>
              <a:ext cx="6323" cy="2286"/>
            </a:xfrm>
            <a:custGeom>
              <a:avLst/>
              <a:gdLst>
                <a:gd name="T0" fmla="+- 0 1798 1798"/>
                <a:gd name="T1" fmla="*/ T0 w 6323"/>
                <a:gd name="T2" fmla="+- 0 2860 2860"/>
                <a:gd name="T3" fmla="*/ 2860 h 2286"/>
                <a:gd name="T4" fmla="+- 0 2681 1798"/>
                <a:gd name="T5" fmla="*/ T4 w 6323"/>
                <a:gd name="T6" fmla="+- 0 3869 2860"/>
                <a:gd name="T7" fmla="*/ 3869 h 2286"/>
                <a:gd name="T8" fmla="+- 0 2681 1798"/>
                <a:gd name="T9" fmla="*/ T8 w 6323"/>
                <a:gd name="T10" fmla="+- 0 4781 2860"/>
                <a:gd name="T11" fmla="*/ 4781 h 2286"/>
                <a:gd name="T12" fmla="+- 0 2687 1798"/>
                <a:gd name="T13" fmla="*/ T12 w 6323"/>
                <a:gd name="T14" fmla="+- 0 4824 2860"/>
                <a:gd name="T15" fmla="*/ 4824 h 2286"/>
                <a:gd name="T16" fmla="+- 0 2734 1798"/>
                <a:gd name="T17" fmla="*/ T16 w 6323"/>
                <a:gd name="T18" fmla="+- 0 4904 2860"/>
                <a:gd name="T19" fmla="*/ 4904 h 2286"/>
                <a:gd name="T20" fmla="+- 0 2822 1798"/>
                <a:gd name="T21" fmla="*/ T20 w 6323"/>
                <a:gd name="T22" fmla="+- 0 4977 2860"/>
                <a:gd name="T23" fmla="*/ 4977 h 2286"/>
                <a:gd name="T24" fmla="+- 0 2880 1798"/>
                <a:gd name="T25" fmla="*/ T24 w 6323"/>
                <a:gd name="T26" fmla="+- 0 5010 2860"/>
                <a:gd name="T27" fmla="*/ 5010 h 2286"/>
                <a:gd name="T28" fmla="+- 0 2947 1798"/>
                <a:gd name="T29" fmla="*/ T28 w 6323"/>
                <a:gd name="T30" fmla="+- 0 5039 2860"/>
                <a:gd name="T31" fmla="*/ 5039 h 2286"/>
                <a:gd name="T32" fmla="+- 0 3021 1798"/>
                <a:gd name="T33" fmla="*/ T32 w 6323"/>
                <a:gd name="T34" fmla="+- 0 5066 2860"/>
                <a:gd name="T35" fmla="*/ 5066 h 2286"/>
                <a:gd name="T36" fmla="+- 0 3102 1798"/>
                <a:gd name="T37" fmla="*/ T36 w 6323"/>
                <a:gd name="T38" fmla="+- 0 5090 2860"/>
                <a:gd name="T39" fmla="*/ 5090 h 2286"/>
                <a:gd name="T40" fmla="+- 0 3189 1798"/>
                <a:gd name="T41" fmla="*/ T40 w 6323"/>
                <a:gd name="T42" fmla="+- 0 5109 2860"/>
                <a:gd name="T43" fmla="*/ 5109 h 2286"/>
                <a:gd name="T44" fmla="+- 0 3282 1798"/>
                <a:gd name="T45" fmla="*/ T44 w 6323"/>
                <a:gd name="T46" fmla="+- 0 5125 2860"/>
                <a:gd name="T47" fmla="*/ 5125 h 2286"/>
                <a:gd name="T48" fmla="+- 0 3380 1798"/>
                <a:gd name="T49" fmla="*/ T48 w 6323"/>
                <a:gd name="T50" fmla="+- 0 5137 2860"/>
                <a:gd name="T51" fmla="*/ 5137 h 2286"/>
                <a:gd name="T52" fmla="+- 0 3482 1798"/>
                <a:gd name="T53" fmla="*/ T52 w 6323"/>
                <a:gd name="T54" fmla="+- 0 5144 2860"/>
                <a:gd name="T55" fmla="*/ 5144 h 2286"/>
                <a:gd name="T56" fmla="+- 0 3588 1798"/>
                <a:gd name="T57" fmla="*/ T56 w 6323"/>
                <a:gd name="T58" fmla="+- 0 5146 2860"/>
                <a:gd name="T59" fmla="*/ 5146 h 2286"/>
                <a:gd name="T60" fmla="+- 0 7214 1798"/>
                <a:gd name="T61" fmla="*/ T60 w 6323"/>
                <a:gd name="T62" fmla="+- 0 5146 2860"/>
                <a:gd name="T63" fmla="*/ 5146 h 2286"/>
                <a:gd name="T64" fmla="+- 0 7320 1798"/>
                <a:gd name="T65" fmla="*/ T64 w 6323"/>
                <a:gd name="T66" fmla="+- 0 5144 2860"/>
                <a:gd name="T67" fmla="*/ 5144 h 2286"/>
                <a:gd name="T68" fmla="+- 0 7422 1798"/>
                <a:gd name="T69" fmla="*/ T68 w 6323"/>
                <a:gd name="T70" fmla="+- 0 5137 2860"/>
                <a:gd name="T71" fmla="*/ 5137 h 2286"/>
                <a:gd name="T72" fmla="+- 0 7520 1798"/>
                <a:gd name="T73" fmla="*/ T72 w 6323"/>
                <a:gd name="T74" fmla="+- 0 5125 2860"/>
                <a:gd name="T75" fmla="*/ 5125 h 2286"/>
                <a:gd name="T76" fmla="+- 0 7613 1798"/>
                <a:gd name="T77" fmla="*/ T76 w 6323"/>
                <a:gd name="T78" fmla="+- 0 5109 2860"/>
                <a:gd name="T79" fmla="*/ 5109 h 2286"/>
                <a:gd name="T80" fmla="+- 0 7701 1798"/>
                <a:gd name="T81" fmla="*/ T80 w 6323"/>
                <a:gd name="T82" fmla="+- 0 5090 2860"/>
                <a:gd name="T83" fmla="*/ 5090 h 2286"/>
                <a:gd name="T84" fmla="+- 0 7782 1798"/>
                <a:gd name="T85" fmla="*/ T84 w 6323"/>
                <a:gd name="T86" fmla="+- 0 5066 2860"/>
                <a:gd name="T87" fmla="*/ 5066 h 2286"/>
                <a:gd name="T88" fmla="+- 0 7856 1798"/>
                <a:gd name="T89" fmla="*/ T88 w 6323"/>
                <a:gd name="T90" fmla="+- 0 5039 2860"/>
                <a:gd name="T91" fmla="*/ 5039 h 2286"/>
                <a:gd name="T92" fmla="+- 0 7922 1798"/>
                <a:gd name="T93" fmla="*/ T92 w 6323"/>
                <a:gd name="T94" fmla="+- 0 5010 2860"/>
                <a:gd name="T95" fmla="*/ 5010 h 2286"/>
                <a:gd name="T96" fmla="+- 0 7980 1798"/>
                <a:gd name="T97" fmla="*/ T96 w 6323"/>
                <a:gd name="T98" fmla="+- 0 4977 2860"/>
                <a:gd name="T99" fmla="*/ 4977 h 2286"/>
                <a:gd name="T100" fmla="+- 0 8029 1798"/>
                <a:gd name="T101" fmla="*/ T100 w 6323"/>
                <a:gd name="T102" fmla="+- 0 4942 2860"/>
                <a:gd name="T103" fmla="*/ 4942 h 2286"/>
                <a:gd name="T104" fmla="+- 0 8097 1798"/>
                <a:gd name="T105" fmla="*/ T104 w 6323"/>
                <a:gd name="T106" fmla="+- 0 4865 2860"/>
                <a:gd name="T107" fmla="*/ 4865 h 2286"/>
                <a:gd name="T108" fmla="+- 0 8121 1798"/>
                <a:gd name="T109" fmla="*/ T108 w 6323"/>
                <a:gd name="T110" fmla="+- 0 4781 2860"/>
                <a:gd name="T111" fmla="*/ 4781 h 2286"/>
                <a:gd name="T112" fmla="+- 0 8121 1798"/>
                <a:gd name="T113" fmla="*/ T112 w 6323"/>
                <a:gd name="T114" fmla="+- 0 3321 2860"/>
                <a:gd name="T115" fmla="*/ 3321 h 2286"/>
                <a:gd name="T116" fmla="+- 0 8097 1798"/>
                <a:gd name="T117" fmla="*/ T116 w 6323"/>
                <a:gd name="T118" fmla="+- 0 3238 2860"/>
                <a:gd name="T119" fmla="*/ 3238 h 2286"/>
                <a:gd name="T120" fmla="+- 0 8029 1798"/>
                <a:gd name="T121" fmla="*/ T120 w 6323"/>
                <a:gd name="T122" fmla="+- 0 3161 2860"/>
                <a:gd name="T123" fmla="*/ 3161 h 2286"/>
                <a:gd name="T124" fmla="+- 0 7980 1798"/>
                <a:gd name="T125" fmla="*/ T124 w 6323"/>
                <a:gd name="T126" fmla="+- 0 3126 2860"/>
                <a:gd name="T127" fmla="*/ 3126 h 2286"/>
                <a:gd name="T128" fmla="+- 0 7922 1798"/>
                <a:gd name="T129" fmla="*/ T128 w 6323"/>
                <a:gd name="T130" fmla="+- 0 3093 2860"/>
                <a:gd name="T131" fmla="*/ 3093 h 2286"/>
                <a:gd name="T132" fmla="+- 0 7856 1798"/>
                <a:gd name="T133" fmla="*/ T132 w 6323"/>
                <a:gd name="T134" fmla="+- 0 3063 2860"/>
                <a:gd name="T135" fmla="*/ 3063 h 2286"/>
                <a:gd name="T136" fmla="+- 0 7782 1798"/>
                <a:gd name="T137" fmla="*/ T136 w 6323"/>
                <a:gd name="T138" fmla="+- 0 3036 2860"/>
                <a:gd name="T139" fmla="*/ 3036 h 2286"/>
                <a:gd name="T140" fmla="+- 0 7701 1798"/>
                <a:gd name="T141" fmla="*/ T140 w 6323"/>
                <a:gd name="T142" fmla="+- 0 3013 2860"/>
                <a:gd name="T143" fmla="*/ 3013 h 2286"/>
                <a:gd name="T144" fmla="+- 0 7613 1798"/>
                <a:gd name="T145" fmla="*/ T144 w 6323"/>
                <a:gd name="T146" fmla="+- 0 2993 2860"/>
                <a:gd name="T147" fmla="*/ 2993 h 2286"/>
                <a:gd name="T148" fmla="+- 0 7520 1798"/>
                <a:gd name="T149" fmla="*/ T148 w 6323"/>
                <a:gd name="T150" fmla="+- 0 2977 2860"/>
                <a:gd name="T151" fmla="*/ 2977 h 2286"/>
                <a:gd name="T152" fmla="+- 0 7422 1798"/>
                <a:gd name="T153" fmla="*/ T152 w 6323"/>
                <a:gd name="T154" fmla="+- 0 2966 2860"/>
                <a:gd name="T155" fmla="*/ 2966 h 2286"/>
                <a:gd name="T156" fmla="+- 0 7320 1798"/>
                <a:gd name="T157" fmla="*/ T156 w 6323"/>
                <a:gd name="T158" fmla="+- 0 2959 2860"/>
                <a:gd name="T159" fmla="*/ 2959 h 2286"/>
                <a:gd name="T160" fmla="+- 0 7214 1798"/>
                <a:gd name="T161" fmla="*/ T160 w 6323"/>
                <a:gd name="T162" fmla="+- 0 2956 2860"/>
                <a:gd name="T163" fmla="*/ 2956 h 2286"/>
                <a:gd name="T164" fmla="+- 0 3588 1798"/>
                <a:gd name="T165" fmla="*/ T164 w 6323"/>
                <a:gd name="T166" fmla="+- 0 2956 2860"/>
                <a:gd name="T167" fmla="*/ 2956 h 2286"/>
                <a:gd name="T168" fmla="+- 0 3482 1798"/>
                <a:gd name="T169" fmla="*/ T168 w 6323"/>
                <a:gd name="T170" fmla="+- 0 2959 2860"/>
                <a:gd name="T171" fmla="*/ 2959 h 2286"/>
                <a:gd name="T172" fmla="+- 0 3380 1798"/>
                <a:gd name="T173" fmla="*/ T172 w 6323"/>
                <a:gd name="T174" fmla="+- 0 2966 2860"/>
                <a:gd name="T175" fmla="*/ 2966 h 2286"/>
                <a:gd name="T176" fmla="+- 0 3282 1798"/>
                <a:gd name="T177" fmla="*/ T176 w 6323"/>
                <a:gd name="T178" fmla="+- 0 2977 2860"/>
                <a:gd name="T179" fmla="*/ 2977 h 2286"/>
                <a:gd name="T180" fmla="+- 0 3189 1798"/>
                <a:gd name="T181" fmla="*/ T180 w 6323"/>
                <a:gd name="T182" fmla="+- 0 2993 2860"/>
                <a:gd name="T183" fmla="*/ 2993 h 2286"/>
                <a:gd name="T184" fmla="+- 0 3102 1798"/>
                <a:gd name="T185" fmla="*/ T184 w 6323"/>
                <a:gd name="T186" fmla="+- 0 3013 2860"/>
                <a:gd name="T187" fmla="*/ 3013 h 2286"/>
                <a:gd name="T188" fmla="+- 0 3021 1798"/>
                <a:gd name="T189" fmla="*/ T188 w 6323"/>
                <a:gd name="T190" fmla="+- 0 3036 2860"/>
                <a:gd name="T191" fmla="*/ 3036 h 2286"/>
                <a:gd name="T192" fmla="+- 0 2947 1798"/>
                <a:gd name="T193" fmla="*/ T192 w 6323"/>
                <a:gd name="T194" fmla="+- 0 3063 2860"/>
                <a:gd name="T195" fmla="*/ 3063 h 2286"/>
                <a:gd name="T196" fmla="+- 0 2880 1798"/>
                <a:gd name="T197" fmla="*/ T196 w 6323"/>
                <a:gd name="T198" fmla="+- 0 3093 2860"/>
                <a:gd name="T199" fmla="*/ 3093 h 2286"/>
                <a:gd name="T200" fmla="+- 0 2822 1798"/>
                <a:gd name="T201" fmla="*/ T200 w 6323"/>
                <a:gd name="T202" fmla="+- 0 3126 2860"/>
                <a:gd name="T203" fmla="*/ 3126 h 2286"/>
                <a:gd name="T204" fmla="+- 0 2773 1798"/>
                <a:gd name="T205" fmla="*/ T204 w 6323"/>
                <a:gd name="T206" fmla="+- 0 3161 2860"/>
                <a:gd name="T207" fmla="*/ 3161 h 2286"/>
                <a:gd name="T208" fmla="+- 0 2705 1798"/>
                <a:gd name="T209" fmla="*/ T208 w 6323"/>
                <a:gd name="T210" fmla="+- 0 3238 2860"/>
                <a:gd name="T211" fmla="*/ 3238 h 2286"/>
                <a:gd name="T212" fmla="+- 0 2681 1798"/>
                <a:gd name="T213" fmla="*/ T212 w 6323"/>
                <a:gd name="T214" fmla="+- 0 3321 2860"/>
                <a:gd name="T215" fmla="*/ 3321 h 2286"/>
                <a:gd name="T216" fmla="+- 0 1798 1798"/>
                <a:gd name="T217" fmla="*/ T216 w 6323"/>
                <a:gd name="T218" fmla="+- 0 2860 2860"/>
                <a:gd name="T219" fmla="*/ 2860 h 2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6323" h="2286">
                  <a:moveTo>
                    <a:pt x="0" y="0"/>
                  </a:moveTo>
                  <a:lnTo>
                    <a:pt x="883" y="1009"/>
                  </a:lnTo>
                  <a:lnTo>
                    <a:pt x="883" y="1921"/>
                  </a:lnTo>
                  <a:lnTo>
                    <a:pt x="889" y="1964"/>
                  </a:lnTo>
                  <a:lnTo>
                    <a:pt x="936" y="2044"/>
                  </a:lnTo>
                  <a:lnTo>
                    <a:pt x="1024" y="2117"/>
                  </a:lnTo>
                  <a:lnTo>
                    <a:pt x="1082" y="2150"/>
                  </a:lnTo>
                  <a:lnTo>
                    <a:pt x="1149" y="2179"/>
                  </a:lnTo>
                  <a:lnTo>
                    <a:pt x="1223" y="2206"/>
                  </a:lnTo>
                  <a:lnTo>
                    <a:pt x="1304" y="2230"/>
                  </a:lnTo>
                  <a:lnTo>
                    <a:pt x="1391" y="2249"/>
                  </a:lnTo>
                  <a:lnTo>
                    <a:pt x="1484" y="2265"/>
                  </a:lnTo>
                  <a:lnTo>
                    <a:pt x="1582" y="2277"/>
                  </a:lnTo>
                  <a:lnTo>
                    <a:pt x="1684" y="2284"/>
                  </a:lnTo>
                  <a:lnTo>
                    <a:pt x="1790" y="2286"/>
                  </a:lnTo>
                  <a:lnTo>
                    <a:pt x="5416" y="2286"/>
                  </a:lnTo>
                  <a:lnTo>
                    <a:pt x="5522" y="2284"/>
                  </a:lnTo>
                  <a:lnTo>
                    <a:pt x="5624" y="2277"/>
                  </a:lnTo>
                  <a:lnTo>
                    <a:pt x="5722" y="2265"/>
                  </a:lnTo>
                  <a:lnTo>
                    <a:pt x="5815" y="2249"/>
                  </a:lnTo>
                  <a:lnTo>
                    <a:pt x="5903" y="2230"/>
                  </a:lnTo>
                  <a:lnTo>
                    <a:pt x="5984" y="2206"/>
                  </a:lnTo>
                  <a:lnTo>
                    <a:pt x="6058" y="2179"/>
                  </a:lnTo>
                  <a:lnTo>
                    <a:pt x="6124" y="2150"/>
                  </a:lnTo>
                  <a:lnTo>
                    <a:pt x="6182" y="2117"/>
                  </a:lnTo>
                  <a:lnTo>
                    <a:pt x="6231" y="2082"/>
                  </a:lnTo>
                  <a:lnTo>
                    <a:pt x="6299" y="2005"/>
                  </a:lnTo>
                  <a:lnTo>
                    <a:pt x="6323" y="1921"/>
                  </a:lnTo>
                  <a:lnTo>
                    <a:pt x="6323" y="461"/>
                  </a:lnTo>
                  <a:lnTo>
                    <a:pt x="6299" y="378"/>
                  </a:lnTo>
                  <a:lnTo>
                    <a:pt x="6231" y="301"/>
                  </a:lnTo>
                  <a:lnTo>
                    <a:pt x="6182" y="266"/>
                  </a:lnTo>
                  <a:lnTo>
                    <a:pt x="6124" y="233"/>
                  </a:lnTo>
                  <a:lnTo>
                    <a:pt x="6058" y="203"/>
                  </a:lnTo>
                  <a:lnTo>
                    <a:pt x="5984" y="176"/>
                  </a:lnTo>
                  <a:lnTo>
                    <a:pt x="5903" y="153"/>
                  </a:lnTo>
                  <a:lnTo>
                    <a:pt x="5815" y="133"/>
                  </a:lnTo>
                  <a:lnTo>
                    <a:pt x="5722" y="117"/>
                  </a:lnTo>
                  <a:lnTo>
                    <a:pt x="5624" y="106"/>
                  </a:lnTo>
                  <a:lnTo>
                    <a:pt x="5522" y="99"/>
                  </a:lnTo>
                  <a:lnTo>
                    <a:pt x="5416" y="96"/>
                  </a:lnTo>
                  <a:lnTo>
                    <a:pt x="1790" y="96"/>
                  </a:lnTo>
                  <a:lnTo>
                    <a:pt x="1684" y="99"/>
                  </a:lnTo>
                  <a:lnTo>
                    <a:pt x="1582" y="106"/>
                  </a:lnTo>
                  <a:lnTo>
                    <a:pt x="1484" y="117"/>
                  </a:lnTo>
                  <a:lnTo>
                    <a:pt x="1391" y="133"/>
                  </a:lnTo>
                  <a:lnTo>
                    <a:pt x="1304" y="153"/>
                  </a:lnTo>
                  <a:lnTo>
                    <a:pt x="1223" y="176"/>
                  </a:lnTo>
                  <a:lnTo>
                    <a:pt x="1149" y="203"/>
                  </a:lnTo>
                  <a:lnTo>
                    <a:pt x="1082" y="233"/>
                  </a:lnTo>
                  <a:lnTo>
                    <a:pt x="1024" y="266"/>
                  </a:lnTo>
                  <a:lnTo>
                    <a:pt x="975" y="301"/>
                  </a:lnTo>
                  <a:lnTo>
                    <a:pt x="907" y="378"/>
                  </a:lnTo>
                  <a:lnTo>
                    <a:pt x="883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1798" y="2860"/>
              <a:ext cx="6323" cy="2286"/>
            </a:xfrm>
            <a:custGeom>
              <a:avLst/>
              <a:gdLst>
                <a:gd name="T0" fmla="+- 0 3588 1798"/>
                <a:gd name="T1" fmla="*/ T0 w 6323"/>
                <a:gd name="T2" fmla="+- 0 2956 2860"/>
                <a:gd name="T3" fmla="*/ 2956 h 2286"/>
                <a:gd name="T4" fmla="+- 0 3482 1798"/>
                <a:gd name="T5" fmla="*/ T4 w 6323"/>
                <a:gd name="T6" fmla="+- 0 2959 2860"/>
                <a:gd name="T7" fmla="*/ 2959 h 2286"/>
                <a:gd name="T8" fmla="+- 0 3380 1798"/>
                <a:gd name="T9" fmla="*/ T8 w 6323"/>
                <a:gd name="T10" fmla="+- 0 2966 2860"/>
                <a:gd name="T11" fmla="*/ 2966 h 2286"/>
                <a:gd name="T12" fmla="+- 0 3282 1798"/>
                <a:gd name="T13" fmla="*/ T12 w 6323"/>
                <a:gd name="T14" fmla="+- 0 2977 2860"/>
                <a:gd name="T15" fmla="*/ 2977 h 2286"/>
                <a:gd name="T16" fmla="+- 0 3189 1798"/>
                <a:gd name="T17" fmla="*/ T16 w 6323"/>
                <a:gd name="T18" fmla="+- 0 2993 2860"/>
                <a:gd name="T19" fmla="*/ 2993 h 2286"/>
                <a:gd name="T20" fmla="+- 0 3102 1798"/>
                <a:gd name="T21" fmla="*/ T20 w 6323"/>
                <a:gd name="T22" fmla="+- 0 3013 2860"/>
                <a:gd name="T23" fmla="*/ 3013 h 2286"/>
                <a:gd name="T24" fmla="+- 0 3021 1798"/>
                <a:gd name="T25" fmla="*/ T24 w 6323"/>
                <a:gd name="T26" fmla="+- 0 3036 2860"/>
                <a:gd name="T27" fmla="*/ 3036 h 2286"/>
                <a:gd name="T28" fmla="+- 0 2947 1798"/>
                <a:gd name="T29" fmla="*/ T28 w 6323"/>
                <a:gd name="T30" fmla="+- 0 3063 2860"/>
                <a:gd name="T31" fmla="*/ 3063 h 2286"/>
                <a:gd name="T32" fmla="+- 0 2880 1798"/>
                <a:gd name="T33" fmla="*/ T32 w 6323"/>
                <a:gd name="T34" fmla="+- 0 3093 2860"/>
                <a:gd name="T35" fmla="*/ 3093 h 2286"/>
                <a:gd name="T36" fmla="+- 0 2822 1798"/>
                <a:gd name="T37" fmla="*/ T36 w 6323"/>
                <a:gd name="T38" fmla="+- 0 3126 2860"/>
                <a:gd name="T39" fmla="*/ 3126 h 2286"/>
                <a:gd name="T40" fmla="+- 0 2773 1798"/>
                <a:gd name="T41" fmla="*/ T40 w 6323"/>
                <a:gd name="T42" fmla="+- 0 3161 2860"/>
                <a:gd name="T43" fmla="*/ 3161 h 2286"/>
                <a:gd name="T44" fmla="+- 0 2705 1798"/>
                <a:gd name="T45" fmla="*/ T44 w 6323"/>
                <a:gd name="T46" fmla="+- 0 3238 2860"/>
                <a:gd name="T47" fmla="*/ 3238 h 2286"/>
                <a:gd name="T48" fmla="+- 0 2681 1798"/>
                <a:gd name="T49" fmla="*/ T48 w 6323"/>
                <a:gd name="T50" fmla="+- 0 3321 2860"/>
                <a:gd name="T51" fmla="*/ 3321 h 2286"/>
                <a:gd name="T52" fmla="+- 0 1798 1798"/>
                <a:gd name="T53" fmla="*/ T52 w 6323"/>
                <a:gd name="T54" fmla="+- 0 2860 2860"/>
                <a:gd name="T55" fmla="*/ 2860 h 2286"/>
                <a:gd name="T56" fmla="+- 0 2681 1798"/>
                <a:gd name="T57" fmla="*/ T56 w 6323"/>
                <a:gd name="T58" fmla="+- 0 3869 2860"/>
                <a:gd name="T59" fmla="*/ 3869 h 2286"/>
                <a:gd name="T60" fmla="+- 0 2681 1798"/>
                <a:gd name="T61" fmla="*/ T60 w 6323"/>
                <a:gd name="T62" fmla="+- 0 4781 2860"/>
                <a:gd name="T63" fmla="*/ 4781 h 2286"/>
                <a:gd name="T64" fmla="+- 0 2687 1798"/>
                <a:gd name="T65" fmla="*/ T64 w 6323"/>
                <a:gd name="T66" fmla="+- 0 4824 2860"/>
                <a:gd name="T67" fmla="*/ 4824 h 2286"/>
                <a:gd name="T68" fmla="+- 0 2734 1798"/>
                <a:gd name="T69" fmla="*/ T68 w 6323"/>
                <a:gd name="T70" fmla="+- 0 4904 2860"/>
                <a:gd name="T71" fmla="*/ 4904 h 2286"/>
                <a:gd name="T72" fmla="+- 0 2822 1798"/>
                <a:gd name="T73" fmla="*/ T72 w 6323"/>
                <a:gd name="T74" fmla="+- 0 4977 2860"/>
                <a:gd name="T75" fmla="*/ 4977 h 2286"/>
                <a:gd name="T76" fmla="+- 0 2880 1798"/>
                <a:gd name="T77" fmla="*/ T76 w 6323"/>
                <a:gd name="T78" fmla="+- 0 5010 2860"/>
                <a:gd name="T79" fmla="*/ 5010 h 2286"/>
                <a:gd name="T80" fmla="+- 0 2947 1798"/>
                <a:gd name="T81" fmla="*/ T80 w 6323"/>
                <a:gd name="T82" fmla="+- 0 5039 2860"/>
                <a:gd name="T83" fmla="*/ 5039 h 2286"/>
                <a:gd name="T84" fmla="+- 0 3021 1798"/>
                <a:gd name="T85" fmla="*/ T84 w 6323"/>
                <a:gd name="T86" fmla="+- 0 5066 2860"/>
                <a:gd name="T87" fmla="*/ 5066 h 2286"/>
                <a:gd name="T88" fmla="+- 0 3102 1798"/>
                <a:gd name="T89" fmla="*/ T88 w 6323"/>
                <a:gd name="T90" fmla="+- 0 5090 2860"/>
                <a:gd name="T91" fmla="*/ 5090 h 2286"/>
                <a:gd name="T92" fmla="+- 0 3189 1798"/>
                <a:gd name="T93" fmla="*/ T92 w 6323"/>
                <a:gd name="T94" fmla="+- 0 5109 2860"/>
                <a:gd name="T95" fmla="*/ 5109 h 2286"/>
                <a:gd name="T96" fmla="+- 0 3282 1798"/>
                <a:gd name="T97" fmla="*/ T96 w 6323"/>
                <a:gd name="T98" fmla="+- 0 5125 2860"/>
                <a:gd name="T99" fmla="*/ 5125 h 2286"/>
                <a:gd name="T100" fmla="+- 0 3380 1798"/>
                <a:gd name="T101" fmla="*/ T100 w 6323"/>
                <a:gd name="T102" fmla="+- 0 5137 2860"/>
                <a:gd name="T103" fmla="*/ 5137 h 2286"/>
                <a:gd name="T104" fmla="+- 0 3482 1798"/>
                <a:gd name="T105" fmla="*/ T104 w 6323"/>
                <a:gd name="T106" fmla="+- 0 5144 2860"/>
                <a:gd name="T107" fmla="*/ 5144 h 2286"/>
                <a:gd name="T108" fmla="+- 0 3588 1798"/>
                <a:gd name="T109" fmla="*/ T108 w 6323"/>
                <a:gd name="T110" fmla="+- 0 5146 2860"/>
                <a:gd name="T111" fmla="*/ 5146 h 2286"/>
                <a:gd name="T112" fmla="+- 0 4948 1798"/>
                <a:gd name="T113" fmla="*/ T112 w 6323"/>
                <a:gd name="T114" fmla="+- 0 5146 2860"/>
                <a:gd name="T115" fmla="*/ 5146 h 2286"/>
                <a:gd name="T116" fmla="+- 0 7214 1798"/>
                <a:gd name="T117" fmla="*/ T116 w 6323"/>
                <a:gd name="T118" fmla="+- 0 5146 2860"/>
                <a:gd name="T119" fmla="*/ 5146 h 2286"/>
                <a:gd name="T120" fmla="+- 0 7320 1798"/>
                <a:gd name="T121" fmla="*/ T120 w 6323"/>
                <a:gd name="T122" fmla="+- 0 5144 2860"/>
                <a:gd name="T123" fmla="*/ 5144 h 2286"/>
                <a:gd name="T124" fmla="+- 0 7422 1798"/>
                <a:gd name="T125" fmla="*/ T124 w 6323"/>
                <a:gd name="T126" fmla="+- 0 5137 2860"/>
                <a:gd name="T127" fmla="*/ 5137 h 2286"/>
                <a:gd name="T128" fmla="+- 0 7520 1798"/>
                <a:gd name="T129" fmla="*/ T128 w 6323"/>
                <a:gd name="T130" fmla="+- 0 5125 2860"/>
                <a:gd name="T131" fmla="*/ 5125 h 2286"/>
                <a:gd name="T132" fmla="+- 0 7613 1798"/>
                <a:gd name="T133" fmla="*/ T132 w 6323"/>
                <a:gd name="T134" fmla="+- 0 5109 2860"/>
                <a:gd name="T135" fmla="*/ 5109 h 2286"/>
                <a:gd name="T136" fmla="+- 0 7701 1798"/>
                <a:gd name="T137" fmla="*/ T136 w 6323"/>
                <a:gd name="T138" fmla="+- 0 5090 2860"/>
                <a:gd name="T139" fmla="*/ 5090 h 2286"/>
                <a:gd name="T140" fmla="+- 0 7782 1798"/>
                <a:gd name="T141" fmla="*/ T140 w 6323"/>
                <a:gd name="T142" fmla="+- 0 5066 2860"/>
                <a:gd name="T143" fmla="*/ 5066 h 2286"/>
                <a:gd name="T144" fmla="+- 0 7856 1798"/>
                <a:gd name="T145" fmla="*/ T144 w 6323"/>
                <a:gd name="T146" fmla="+- 0 5039 2860"/>
                <a:gd name="T147" fmla="*/ 5039 h 2286"/>
                <a:gd name="T148" fmla="+- 0 7922 1798"/>
                <a:gd name="T149" fmla="*/ T148 w 6323"/>
                <a:gd name="T150" fmla="+- 0 5010 2860"/>
                <a:gd name="T151" fmla="*/ 5010 h 2286"/>
                <a:gd name="T152" fmla="+- 0 7980 1798"/>
                <a:gd name="T153" fmla="*/ T152 w 6323"/>
                <a:gd name="T154" fmla="+- 0 4977 2860"/>
                <a:gd name="T155" fmla="*/ 4977 h 2286"/>
                <a:gd name="T156" fmla="+- 0 8029 1798"/>
                <a:gd name="T157" fmla="*/ T156 w 6323"/>
                <a:gd name="T158" fmla="+- 0 4942 2860"/>
                <a:gd name="T159" fmla="*/ 4942 h 2286"/>
                <a:gd name="T160" fmla="+- 0 8097 1798"/>
                <a:gd name="T161" fmla="*/ T160 w 6323"/>
                <a:gd name="T162" fmla="+- 0 4865 2860"/>
                <a:gd name="T163" fmla="*/ 4865 h 2286"/>
                <a:gd name="T164" fmla="+- 0 8121 1798"/>
                <a:gd name="T165" fmla="*/ T164 w 6323"/>
                <a:gd name="T166" fmla="+- 0 4781 2860"/>
                <a:gd name="T167" fmla="*/ 4781 h 2286"/>
                <a:gd name="T168" fmla="+- 0 8121 1798"/>
                <a:gd name="T169" fmla="*/ T168 w 6323"/>
                <a:gd name="T170" fmla="+- 0 3869 2860"/>
                <a:gd name="T171" fmla="*/ 3869 h 2286"/>
                <a:gd name="T172" fmla="+- 0 8121 1798"/>
                <a:gd name="T173" fmla="*/ T172 w 6323"/>
                <a:gd name="T174" fmla="+- 0 3321 2860"/>
                <a:gd name="T175" fmla="*/ 3321 h 2286"/>
                <a:gd name="T176" fmla="+- 0 8097 1798"/>
                <a:gd name="T177" fmla="*/ T176 w 6323"/>
                <a:gd name="T178" fmla="+- 0 3238 2860"/>
                <a:gd name="T179" fmla="*/ 3238 h 2286"/>
                <a:gd name="T180" fmla="+- 0 8029 1798"/>
                <a:gd name="T181" fmla="*/ T180 w 6323"/>
                <a:gd name="T182" fmla="+- 0 3161 2860"/>
                <a:gd name="T183" fmla="*/ 3161 h 2286"/>
                <a:gd name="T184" fmla="+- 0 7980 1798"/>
                <a:gd name="T185" fmla="*/ T184 w 6323"/>
                <a:gd name="T186" fmla="+- 0 3126 2860"/>
                <a:gd name="T187" fmla="*/ 3126 h 2286"/>
                <a:gd name="T188" fmla="+- 0 7922 1798"/>
                <a:gd name="T189" fmla="*/ T188 w 6323"/>
                <a:gd name="T190" fmla="+- 0 3093 2860"/>
                <a:gd name="T191" fmla="*/ 3093 h 2286"/>
                <a:gd name="T192" fmla="+- 0 7856 1798"/>
                <a:gd name="T193" fmla="*/ T192 w 6323"/>
                <a:gd name="T194" fmla="+- 0 3063 2860"/>
                <a:gd name="T195" fmla="*/ 3063 h 2286"/>
                <a:gd name="T196" fmla="+- 0 7782 1798"/>
                <a:gd name="T197" fmla="*/ T196 w 6323"/>
                <a:gd name="T198" fmla="+- 0 3036 2860"/>
                <a:gd name="T199" fmla="*/ 3036 h 2286"/>
                <a:gd name="T200" fmla="+- 0 7701 1798"/>
                <a:gd name="T201" fmla="*/ T200 w 6323"/>
                <a:gd name="T202" fmla="+- 0 3013 2860"/>
                <a:gd name="T203" fmla="*/ 3013 h 2286"/>
                <a:gd name="T204" fmla="+- 0 7613 1798"/>
                <a:gd name="T205" fmla="*/ T204 w 6323"/>
                <a:gd name="T206" fmla="+- 0 2993 2860"/>
                <a:gd name="T207" fmla="*/ 2993 h 2286"/>
                <a:gd name="T208" fmla="+- 0 7520 1798"/>
                <a:gd name="T209" fmla="*/ T208 w 6323"/>
                <a:gd name="T210" fmla="+- 0 2977 2860"/>
                <a:gd name="T211" fmla="*/ 2977 h 2286"/>
                <a:gd name="T212" fmla="+- 0 7422 1798"/>
                <a:gd name="T213" fmla="*/ T212 w 6323"/>
                <a:gd name="T214" fmla="+- 0 2966 2860"/>
                <a:gd name="T215" fmla="*/ 2966 h 2286"/>
                <a:gd name="T216" fmla="+- 0 7320 1798"/>
                <a:gd name="T217" fmla="*/ T216 w 6323"/>
                <a:gd name="T218" fmla="+- 0 2959 2860"/>
                <a:gd name="T219" fmla="*/ 2959 h 2286"/>
                <a:gd name="T220" fmla="+- 0 7214 1798"/>
                <a:gd name="T221" fmla="*/ T220 w 6323"/>
                <a:gd name="T222" fmla="+- 0 2956 2860"/>
                <a:gd name="T223" fmla="*/ 2956 h 2286"/>
                <a:gd name="T224" fmla="+- 0 4948 1798"/>
                <a:gd name="T225" fmla="*/ T224 w 6323"/>
                <a:gd name="T226" fmla="+- 0 2956 2860"/>
                <a:gd name="T227" fmla="*/ 2956 h 2286"/>
                <a:gd name="T228" fmla="+- 0 3588 1798"/>
                <a:gd name="T229" fmla="*/ T228 w 6323"/>
                <a:gd name="T230" fmla="+- 0 2956 2860"/>
                <a:gd name="T231" fmla="*/ 2956 h 22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6323" h="2286">
                  <a:moveTo>
                    <a:pt x="1790" y="96"/>
                  </a:moveTo>
                  <a:lnTo>
                    <a:pt x="1684" y="99"/>
                  </a:lnTo>
                  <a:lnTo>
                    <a:pt x="1582" y="106"/>
                  </a:lnTo>
                  <a:lnTo>
                    <a:pt x="1484" y="117"/>
                  </a:lnTo>
                  <a:lnTo>
                    <a:pt x="1391" y="133"/>
                  </a:lnTo>
                  <a:lnTo>
                    <a:pt x="1304" y="153"/>
                  </a:lnTo>
                  <a:lnTo>
                    <a:pt x="1223" y="176"/>
                  </a:lnTo>
                  <a:lnTo>
                    <a:pt x="1149" y="203"/>
                  </a:lnTo>
                  <a:lnTo>
                    <a:pt x="1082" y="233"/>
                  </a:lnTo>
                  <a:lnTo>
                    <a:pt x="1024" y="266"/>
                  </a:lnTo>
                  <a:lnTo>
                    <a:pt x="975" y="301"/>
                  </a:lnTo>
                  <a:lnTo>
                    <a:pt x="907" y="378"/>
                  </a:lnTo>
                  <a:lnTo>
                    <a:pt x="883" y="461"/>
                  </a:lnTo>
                  <a:lnTo>
                    <a:pt x="0" y="0"/>
                  </a:lnTo>
                  <a:lnTo>
                    <a:pt x="883" y="1009"/>
                  </a:lnTo>
                  <a:lnTo>
                    <a:pt x="883" y="1921"/>
                  </a:lnTo>
                  <a:lnTo>
                    <a:pt x="889" y="1964"/>
                  </a:lnTo>
                  <a:lnTo>
                    <a:pt x="936" y="2044"/>
                  </a:lnTo>
                  <a:lnTo>
                    <a:pt x="1024" y="2117"/>
                  </a:lnTo>
                  <a:lnTo>
                    <a:pt x="1082" y="2150"/>
                  </a:lnTo>
                  <a:lnTo>
                    <a:pt x="1149" y="2179"/>
                  </a:lnTo>
                  <a:lnTo>
                    <a:pt x="1223" y="2206"/>
                  </a:lnTo>
                  <a:lnTo>
                    <a:pt x="1304" y="2230"/>
                  </a:lnTo>
                  <a:lnTo>
                    <a:pt x="1391" y="2249"/>
                  </a:lnTo>
                  <a:lnTo>
                    <a:pt x="1484" y="2265"/>
                  </a:lnTo>
                  <a:lnTo>
                    <a:pt x="1582" y="2277"/>
                  </a:lnTo>
                  <a:lnTo>
                    <a:pt x="1684" y="2284"/>
                  </a:lnTo>
                  <a:lnTo>
                    <a:pt x="1790" y="2286"/>
                  </a:lnTo>
                  <a:lnTo>
                    <a:pt x="3150" y="2286"/>
                  </a:lnTo>
                  <a:lnTo>
                    <a:pt x="5416" y="2286"/>
                  </a:lnTo>
                  <a:lnTo>
                    <a:pt x="5522" y="2284"/>
                  </a:lnTo>
                  <a:lnTo>
                    <a:pt x="5624" y="2277"/>
                  </a:lnTo>
                  <a:lnTo>
                    <a:pt x="5722" y="2265"/>
                  </a:lnTo>
                  <a:lnTo>
                    <a:pt x="5815" y="2249"/>
                  </a:lnTo>
                  <a:lnTo>
                    <a:pt x="5903" y="2230"/>
                  </a:lnTo>
                  <a:lnTo>
                    <a:pt x="5984" y="2206"/>
                  </a:lnTo>
                  <a:lnTo>
                    <a:pt x="6058" y="2179"/>
                  </a:lnTo>
                  <a:lnTo>
                    <a:pt x="6124" y="2150"/>
                  </a:lnTo>
                  <a:lnTo>
                    <a:pt x="6182" y="2117"/>
                  </a:lnTo>
                  <a:lnTo>
                    <a:pt x="6231" y="2082"/>
                  </a:lnTo>
                  <a:lnTo>
                    <a:pt x="6299" y="2005"/>
                  </a:lnTo>
                  <a:lnTo>
                    <a:pt x="6323" y="1921"/>
                  </a:lnTo>
                  <a:lnTo>
                    <a:pt x="6323" y="1009"/>
                  </a:lnTo>
                  <a:lnTo>
                    <a:pt x="6323" y="461"/>
                  </a:lnTo>
                  <a:lnTo>
                    <a:pt x="6299" y="378"/>
                  </a:lnTo>
                  <a:lnTo>
                    <a:pt x="6231" y="301"/>
                  </a:lnTo>
                  <a:lnTo>
                    <a:pt x="6182" y="266"/>
                  </a:lnTo>
                  <a:lnTo>
                    <a:pt x="6124" y="233"/>
                  </a:lnTo>
                  <a:lnTo>
                    <a:pt x="6058" y="203"/>
                  </a:lnTo>
                  <a:lnTo>
                    <a:pt x="5984" y="176"/>
                  </a:lnTo>
                  <a:lnTo>
                    <a:pt x="5903" y="153"/>
                  </a:lnTo>
                  <a:lnTo>
                    <a:pt x="5815" y="133"/>
                  </a:lnTo>
                  <a:lnTo>
                    <a:pt x="5722" y="117"/>
                  </a:lnTo>
                  <a:lnTo>
                    <a:pt x="5624" y="106"/>
                  </a:lnTo>
                  <a:lnTo>
                    <a:pt x="5522" y="99"/>
                  </a:lnTo>
                  <a:lnTo>
                    <a:pt x="5416" y="96"/>
                  </a:lnTo>
                  <a:lnTo>
                    <a:pt x="3150" y="96"/>
                  </a:lnTo>
                  <a:lnTo>
                    <a:pt x="1790" y="96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652120" y="5490350"/>
            <a:ext cx="3491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chemeClr val="bg1"/>
                </a:solidFill>
              </a:rPr>
              <a:t>ГДЕ РАБОТАТЬ?</a:t>
            </a:r>
            <a:endParaRPr lang="ru-RU" sz="900" dirty="0">
              <a:solidFill>
                <a:schemeClr val="bg1"/>
              </a:solidFill>
            </a:endParaRPr>
          </a:p>
          <a:p>
            <a:pPr algn="just"/>
            <a:r>
              <a:rPr lang="ru-RU" sz="900" b="1" i="1" dirty="0">
                <a:solidFill>
                  <a:schemeClr val="bg1"/>
                </a:solidFill>
              </a:rPr>
              <a:t>проектно-конструкторские,	научно- исследовательские предприятия, </a:t>
            </a:r>
            <a:r>
              <a:rPr lang="ru-RU" sz="900" b="1" i="1" dirty="0" smtClean="0">
                <a:solidFill>
                  <a:schemeClr val="bg1"/>
                </a:solidFill>
              </a:rPr>
              <a:t>строительные </a:t>
            </a:r>
            <a:r>
              <a:rPr lang="ru-RU" sz="900" b="1" i="1" dirty="0">
                <a:solidFill>
                  <a:schemeClr val="bg1"/>
                </a:solidFill>
              </a:rPr>
              <a:t>организации гражданского, </a:t>
            </a:r>
            <a:r>
              <a:rPr lang="ru-RU" sz="900" b="1" i="1" dirty="0" smtClean="0">
                <a:solidFill>
                  <a:schemeClr val="bg1"/>
                </a:solidFill>
              </a:rPr>
              <a:t>промышленного</a:t>
            </a:r>
            <a:r>
              <a:rPr lang="ru-RU" sz="900" b="1" i="1" dirty="0">
                <a:solidFill>
                  <a:schemeClr val="bg1"/>
                </a:solidFill>
              </a:rPr>
              <a:t>, дорожного, нефтегазового комплекса, </a:t>
            </a:r>
            <a:r>
              <a:rPr lang="ru-RU" sz="900" b="1" i="1" dirty="0" smtClean="0">
                <a:solidFill>
                  <a:schemeClr val="bg1"/>
                </a:solidFill>
              </a:rPr>
              <a:t>машиностроительные </a:t>
            </a:r>
            <a:r>
              <a:rPr lang="ru-RU" sz="900" b="1" i="1" dirty="0">
                <a:solidFill>
                  <a:schemeClr val="bg1"/>
                </a:solidFill>
              </a:rPr>
              <a:t>предприятия и </a:t>
            </a:r>
            <a:r>
              <a:rPr lang="ru-RU" sz="900" b="1" i="1" dirty="0" smtClean="0">
                <a:solidFill>
                  <a:schemeClr val="bg1"/>
                </a:solidFill>
              </a:rPr>
              <a:t>предприятиях </a:t>
            </a:r>
            <a:r>
              <a:rPr lang="ru-RU" sz="900" b="1" i="1" dirty="0">
                <a:solidFill>
                  <a:schemeClr val="bg1"/>
                </a:solidFill>
              </a:rPr>
              <a:t>сервиса всех видов машин, организации </a:t>
            </a:r>
            <a:r>
              <a:rPr lang="ru-RU" sz="900" b="1" i="1" dirty="0" err="1">
                <a:solidFill>
                  <a:schemeClr val="bg1"/>
                </a:solidFill>
              </a:rPr>
              <a:t>Ростехнадзора</a:t>
            </a:r>
            <a:r>
              <a:rPr lang="ru-RU" sz="900" b="1" i="1" dirty="0">
                <a:solidFill>
                  <a:schemeClr val="bg1"/>
                </a:solidFill>
              </a:rPr>
              <a:t>, дилерские фирмы и </a:t>
            </a:r>
            <a:r>
              <a:rPr lang="ru-RU" sz="900" b="1" i="1" dirty="0" smtClean="0">
                <a:solidFill>
                  <a:schemeClr val="bg1"/>
                </a:solidFill>
              </a:rPr>
              <a:t>промышленные </a:t>
            </a:r>
            <a:r>
              <a:rPr lang="ru-RU" sz="900" b="1" i="1" dirty="0">
                <a:solidFill>
                  <a:schemeClr val="bg1"/>
                </a:solidFill>
              </a:rPr>
              <a:t>коммерческие организации, высшие и средние специальные учебные заведения</a:t>
            </a:r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37" name="image19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6369" y="1962667"/>
            <a:ext cx="1554033" cy="13725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409" y="1856170"/>
            <a:ext cx="1795591" cy="13341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31" y="5161850"/>
            <a:ext cx="3852255" cy="16288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715" y="3605261"/>
            <a:ext cx="1819275" cy="11525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2" y="3469899"/>
            <a:ext cx="1553775" cy="15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56522" y="1341"/>
            <a:ext cx="9154576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26524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b="1" u="sng" dirty="0"/>
              <a:t>КОНТАКТНАЯ ИНФОРМАЦИЯ</a:t>
            </a:r>
            <a:r>
              <a:rPr lang="ru-RU" sz="1600" b="1" dirty="0"/>
              <a:t>: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 </a:t>
            </a:r>
            <a:r>
              <a:rPr lang="ru-RU" sz="1600" b="1" dirty="0" smtClean="0"/>
              <a:t>Институт </a:t>
            </a:r>
            <a:r>
              <a:rPr lang="ru-RU" sz="1600" b="1" dirty="0"/>
              <a:t>машиностроения, </a:t>
            </a:r>
            <a:r>
              <a:rPr lang="ru-RU" sz="1600" b="1" dirty="0" smtClean="0"/>
              <a:t>материаловедения</a:t>
            </a:r>
          </a:p>
          <a:p>
            <a:pPr marL="0" indent="0">
              <a:buNone/>
            </a:pPr>
            <a:r>
              <a:rPr lang="ru-RU" sz="1600" b="1" dirty="0" smtClean="0"/>
              <a:t> и транспорта (ИММТ)</a:t>
            </a:r>
          </a:p>
          <a:p>
            <a:pPr marL="0" indent="0">
              <a:buNone/>
            </a:pPr>
            <a:r>
              <a:rPr lang="ru-RU" sz="1600" dirty="0" smtClean="0"/>
              <a:t>Директор </a:t>
            </a:r>
            <a:r>
              <a:rPr lang="ru-RU" sz="1600" dirty="0"/>
              <a:t>института: </a:t>
            </a:r>
          </a:p>
          <a:p>
            <a:pPr marL="0" indent="0">
              <a:buNone/>
            </a:pPr>
            <a:r>
              <a:rPr lang="ru-RU" sz="1600" dirty="0" smtClean="0"/>
              <a:t>             </a:t>
            </a:r>
            <a:r>
              <a:rPr lang="ru-RU" sz="1600" dirty="0" err="1" smtClean="0"/>
              <a:t>Казинский</a:t>
            </a:r>
            <a:r>
              <a:rPr lang="ru-RU" sz="1600" dirty="0" smtClean="0"/>
              <a:t> </a:t>
            </a:r>
            <a:r>
              <a:rPr lang="ru-RU" sz="1600" dirty="0"/>
              <a:t>Алексей Алексеевич</a:t>
            </a:r>
          </a:p>
          <a:p>
            <a:pPr marL="0" indent="0">
              <a:buNone/>
            </a:pPr>
            <a:r>
              <a:rPr lang="ru-RU" sz="1600" dirty="0"/>
              <a:t>Телефон: (8452) 99-88-61. </a:t>
            </a:r>
          </a:p>
          <a:p>
            <a:pPr marL="0" indent="0">
              <a:buNone/>
            </a:pPr>
            <a:r>
              <a:rPr lang="ru-RU" sz="1600" dirty="0"/>
              <a:t>E-</a:t>
            </a:r>
            <a:r>
              <a:rPr lang="ru-RU" sz="1600" dirty="0" err="1"/>
              <a:t>mail</a:t>
            </a:r>
            <a:r>
              <a:rPr lang="ru-RU" sz="1600" dirty="0"/>
              <a:t>: </a:t>
            </a:r>
            <a:r>
              <a:rPr lang="ru-RU" sz="1600" u="sng" dirty="0">
                <a:hlinkClick r:id="rId2"/>
              </a:rPr>
              <a:t>aak@sstu.ru</a:t>
            </a:r>
            <a:r>
              <a:rPr lang="ru-RU" sz="1600" dirty="0"/>
              <a:t> (директор </a:t>
            </a:r>
            <a:r>
              <a:rPr lang="ru-RU" sz="1600" dirty="0" smtClean="0"/>
              <a:t>ИММТ).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Адрес: ул. Политехническая, 77,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          корпус </a:t>
            </a:r>
            <a:r>
              <a:rPr lang="ru-RU" sz="1600" dirty="0"/>
              <a:t>1, комната 251. </a:t>
            </a:r>
            <a:endParaRPr lang="en-US" sz="1600" dirty="0" smtClean="0"/>
          </a:p>
          <a:p>
            <a:pPr>
              <a:buNone/>
            </a:pPr>
            <a:endParaRPr lang="en-US" sz="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Ссылка на страниц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ИММТ в </a:t>
            </a:r>
            <a:r>
              <a:rPr lang="ru-RU" sz="1800" i="1" err="1" smtClean="0">
                <a:latin typeface="Times New Roman" pitchFamily="18" charset="0"/>
                <a:cs typeface="Times New Roman" pitchFamily="18" charset="0"/>
              </a:rPr>
              <a:t>соц</a:t>
            </a: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. сетях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u="sng" dirty="0" smtClean="0"/>
              <a:t>https</a:t>
            </a:r>
            <a:r>
              <a:rPr lang="ru-RU" sz="1800" i="1" u="sng" dirty="0"/>
              <a:t>://www.</a:t>
            </a:r>
            <a:r>
              <a:rPr lang="en-US" sz="1800" i="1" u="sng" dirty="0" err="1"/>
              <a:t>vk</a:t>
            </a:r>
            <a:r>
              <a:rPr lang="ru-RU" sz="1800" i="1" u="sng" dirty="0"/>
              <a:t>.</a:t>
            </a:r>
            <a:r>
              <a:rPr lang="en-US" sz="1800" i="1" u="sng" dirty="0"/>
              <a:t>com</a:t>
            </a:r>
            <a:r>
              <a:rPr lang="ru-RU" sz="1800" i="1" u="sng" dirty="0" smtClean="0"/>
              <a:t>/</a:t>
            </a:r>
            <a:r>
              <a:rPr lang="ru-RU" sz="1800" i="1" u="sng" dirty="0" err="1" smtClean="0"/>
              <a:t>imm</a:t>
            </a:r>
            <a:r>
              <a:rPr lang="en-US" sz="1800" i="1" u="sng" dirty="0" smtClean="0"/>
              <a:t>t</a:t>
            </a:r>
            <a:r>
              <a:rPr lang="ru-RU" sz="1800" i="1" u="sng" dirty="0" smtClean="0"/>
              <a:t>_</a:t>
            </a:r>
            <a:r>
              <a:rPr lang="ru-RU" sz="1800" i="1" u="sng" dirty="0" err="1" smtClean="0"/>
              <a:t>sstu</a:t>
            </a:r>
            <a:endParaRPr lang="ru-RU" sz="1800" dirty="0"/>
          </a:p>
          <a:p>
            <a:pPr>
              <a:buNone/>
            </a:pPr>
            <a:endParaRPr lang="en-US" sz="900" dirty="0" smtClean="0">
              <a:solidFill>
                <a:srgbClr val="005BD1"/>
              </a:solidFill>
              <a:latin typeface="Arial"/>
              <a:hlinkClick r:id="rId3"/>
            </a:endParaRP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ru-RU" sz="1800" b="1" dirty="0" smtClean="0"/>
              <a:t> ПРИЕМНАЯ КОМИССИЯ:</a:t>
            </a:r>
            <a:endParaRPr lang="ru-RU" sz="1800" dirty="0"/>
          </a:p>
          <a:p>
            <a:pPr>
              <a:buNone/>
            </a:pPr>
            <a:r>
              <a:rPr lang="ru-RU" sz="1800" dirty="0"/>
              <a:t> </a:t>
            </a:r>
            <a:r>
              <a:rPr lang="ru-RU" sz="1800" dirty="0" smtClean="0"/>
              <a:t>Адрес</a:t>
            </a:r>
            <a:r>
              <a:rPr lang="ru-RU" sz="1800" dirty="0"/>
              <a:t>: ул. Б. Садовая, д. 127</a:t>
            </a:r>
          </a:p>
          <a:p>
            <a:pPr>
              <a:buNone/>
            </a:pPr>
            <a:r>
              <a:rPr lang="ru-RU" sz="1800" dirty="0"/>
              <a:t>Телефон: (8452) 99-86-65.</a:t>
            </a:r>
          </a:p>
          <a:p>
            <a:pPr>
              <a:buNone/>
            </a:pPr>
            <a:r>
              <a:rPr lang="ru-RU" sz="1800" dirty="0"/>
              <a:t>E-</a:t>
            </a:r>
            <a:r>
              <a:rPr lang="ru-RU" sz="1800" dirty="0" err="1"/>
              <a:t>mail</a:t>
            </a:r>
            <a:r>
              <a:rPr lang="ru-RU" sz="1800" dirty="0"/>
              <a:t>: </a:t>
            </a:r>
            <a:r>
              <a:rPr lang="en-US" sz="1800" u="sng" dirty="0" err="1">
                <a:hlinkClick r:id="rId4"/>
              </a:rPr>
              <a:t>cpk</a:t>
            </a:r>
            <a:r>
              <a:rPr lang="ru-RU" sz="1800" u="sng" dirty="0">
                <a:hlinkClick r:id="rId4"/>
              </a:rPr>
              <a:t>@sstu.ru</a:t>
            </a:r>
            <a:endParaRPr lang="ru-RU" sz="1800" dirty="0"/>
          </a:p>
          <a:p>
            <a:pPr>
              <a:buNone/>
            </a:pPr>
            <a:r>
              <a:rPr lang="ru-RU" sz="1800" dirty="0"/>
              <a:t>Сайт: </a:t>
            </a:r>
            <a:r>
              <a:rPr lang="en-US" sz="1800" u="sng" dirty="0">
                <a:hlinkClick r:id="rId5"/>
              </a:rPr>
              <a:t>http</a:t>
            </a:r>
            <a:r>
              <a:rPr lang="ru-RU" sz="1800" u="sng" dirty="0">
                <a:hlinkClick r:id="rId5"/>
              </a:rPr>
              <a:t>://</a:t>
            </a:r>
            <a:r>
              <a:rPr lang="en-US" sz="1800" u="sng" dirty="0">
                <a:hlinkClick r:id="rId5"/>
              </a:rPr>
              <a:t>www</a:t>
            </a:r>
            <a:r>
              <a:rPr lang="ru-RU" sz="1800" u="sng" dirty="0">
                <a:hlinkClick r:id="rId5"/>
              </a:rPr>
              <a:t>.</a:t>
            </a:r>
            <a:r>
              <a:rPr lang="en-US" sz="1800" u="sng" dirty="0" err="1">
                <a:hlinkClick r:id="rId5"/>
              </a:rPr>
              <a:t>sstu</a:t>
            </a:r>
            <a:r>
              <a:rPr lang="ru-RU" sz="1800" u="sng" dirty="0">
                <a:hlinkClick r:id="rId5"/>
              </a:rPr>
              <a:t>.</a:t>
            </a:r>
            <a:r>
              <a:rPr lang="en-US" sz="1800" u="sng" dirty="0" err="1">
                <a:hlinkClick r:id="rId5"/>
              </a:rPr>
              <a:t>ru</a:t>
            </a:r>
            <a:r>
              <a:rPr lang="ru-RU" sz="1800" u="sng" dirty="0">
                <a:hlinkClick r:id="rId5"/>
              </a:rPr>
              <a:t>/</a:t>
            </a:r>
            <a:r>
              <a:rPr lang="en-US" sz="1800" u="sng" dirty="0" err="1">
                <a:hlinkClick r:id="rId5"/>
              </a:rPr>
              <a:t>abiturientu</a:t>
            </a:r>
            <a:r>
              <a:rPr lang="ru-RU" sz="1800" u="sng" dirty="0">
                <a:hlinkClick r:id="rId5"/>
              </a:rPr>
              <a:t>/</a:t>
            </a:r>
            <a:endParaRPr lang="ru-RU" sz="1800" dirty="0"/>
          </a:p>
          <a:p>
            <a:pPr marL="0" indent="0" algn="just">
              <a:buNone/>
            </a:pP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-72008" y="6152947"/>
            <a:ext cx="9143999" cy="6725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solidFill>
                  <a:srgbClr val="002060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r>
              <a:rPr lang="ru-RU" dirty="0" smtClean="0"/>
              <a:t>Поступайте в СГТУ имени Гагарина Ю.А.</a:t>
            </a:r>
          </a:p>
          <a:p>
            <a:r>
              <a:rPr lang="ru-RU" dirty="0" smtClean="0"/>
              <a:t>ЖДЕМ </a:t>
            </a:r>
            <a:r>
              <a:rPr lang="ru-RU" dirty="0"/>
              <a:t>ВАС В НАШЕМ ИНСТИТУТЕ!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9991" y="1700808"/>
            <a:ext cx="496855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/>
              <a:t>    </a:t>
            </a:r>
            <a:r>
              <a:rPr lang="ru-RU" sz="1500" b="1" u="sng" dirty="0" smtClean="0"/>
              <a:t>ПРАВИЛА ПРИЕМА</a:t>
            </a:r>
            <a:r>
              <a:rPr lang="ru-RU" sz="1700" b="1" u="sng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 Документ об образовании (подлинник или</a:t>
            </a:r>
          </a:p>
          <a:p>
            <a:r>
              <a:rPr lang="ru-RU" dirty="0" smtClean="0"/>
              <a:t>    копия).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6 фотографий размером 3×4.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Медицинская справка (форма № 086-У).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Сертификат ЕГЭ по дисциплинам: </a:t>
            </a:r>
            <a:r>
              <a:rPr lang="ru-RU" sz="1600" dirty="0" smtClean="0"/>
              <a:t>русский</a:t>
            </a:r>
          </a:p>
          <a:p>
            <a:r>
              <a:rPr lang="ru-RU" sz="1600" dirty="0" smtClean="0"/>
              <a:t>   язык, математика, физика</a:t>
            </a:r>
            <a:r>
              <a:rPr lang="en-US" sz="1600" dirty="0" smtClean="0"/>
              <a:t> </a:t>
            </a:r>
            <a:r>
              <a:rPr lang="ru-RU" sz="1600" dirty="0" smtClean="0"/>
              <a:t>или </a:t>
            </a:r>
            <a:r>
              <a:rPr lang="en-US" sz="1600" dirty="0" smtClean="0"/>
              <a:t> </a:t>
            </a:r>
            <a:r>
              <a:rPr lang="ru-RU" sz="1600" dirty="0" smtClean="0"/>
              <a:t>информатика.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 </a:t>
            </a:r>
            <a:r>
              <a:rPr lang="ru-RU" sz="1600" dirty="0" smtClean="0"/>
              <a:t>Другие документы на усмотрение абитуриента.</a:t>
            </a:r>
            <a:endParaRPr lang="ru-RU" sz="16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27984" y="1484784"/>
            <a:ext cx="72008" cy="43924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95374" y="4509120"/>
            <a:ext cx="7560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СГТ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2098" y="188640"/>
            <a:ext cx="2118698" cy="7200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155160" y="188640"/>
            <a:ext cx="2988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САРАТОВСКИЙ ГОСУДАРСТВЕННЫЙ</a:t>
            </a:r>
            <a:br>
              <a:rPr lang="ru-RU" sz="14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rgbClr val="0070C0"/>
                </a:solidFill>
              </a:rPr>
              <a:t>ТЕХНИЧЕСКИЙ УНИВЕРСИТЕТ</a:t>
            </a:r>
            <a:br>
              <a:rPr lang="ru-RU" sz="14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rgbClr val="0070C0"/>
                </a:solidFill>
              </a:rPr>
              <a:t>имени Гагарина Ю. А. 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94" y="4581128"/>
            <a:ext cx="2465855" cy="1493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74" y="22802"/>
            <a:ext cx="2864458" cy="10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1062" y="4973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7" name="Объект 2"/>
          <p:cNvSpPr txBox="1">
            <a:spLocks/>
          </p:cNvSpPr>
          <p:nvPr/>
        </p:nvSpPr>
        <p:spPr bwMode="auto">
          <a:xfrm>
            <a:off x="250825" y="5745163"/>
            <a:ext cx="864235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ru-RU" altLang="ru-RU" sz="1400" b="1" dirty="0" smtClean="0"/>
              <a:t>Трудоустройство</a:t>
            </a:r>
            <a:r>
              <a:rPr lang="en-US" altLang="ru-RU" sz="1400" b="1" dirty="0" smtClean="0"/>
              <a:t>: </a:t>
            </a:r>
            <a:r>
              <a:rPr lang="ru-RU" altLang="ru-RU" sz="1400" dirty="0"/>
              <a:t>предприятия </a:t>
            </a:r>
            <a:r>
              <a:rPr lang="ru-RU" altLang="ru-RU" sz="1400" dirty="0" smtClean="0"/>
              <a:t>по созданию </a:t>
            </a:r>
            <a:r>
              <a:rPr lang="ru-RU" altLang="ru-RU" sz="1400" dirty="0"/>
              <a:t>и эксплуатации роботов, робототехнических и автоматизированных линий, следящих приводов и </a:t>
            </a:r>
            <a:r>
              <a:rPr lang="ru-RU" altLang="ru-RU" sz="1400" dirty="0" err="1"/>
              <a:t>мехатронных</a:t>
            </a:r>
            <a:r>
              <a:rPr lang="ru-RU" altLang="ru-RU" sz="1400" dirty="0"/>
              <a:t> </a:t>
            </a:r>
            <a:r>
              <a:rPr lang="ru-RU" altLang="ru-RU" sz="1400" dirty="0" smtClean="0"/>
              <a:t>устройств; программирование </a:t>
            </a:r>
            <a:r>
              <a:rPr lang="ru-RU" altLang="ru-RU" sz="1400" dirty="0"/>
              <a:t>микроконтроллеров, создание систем автоматического </a:t>
            </a:r>
            <a:r>
              <a:rPr lang="ru-RU" altLang="ru-RU" sz="1400" dirty="0" smtClean="0"/>
              <a:t>управления, </a:t>
            </a:r>
            <a:r>
              <a:rPr lang="ru-RU" altLang="ru-RU" sz="1400" dirty="0"/>
              <a:t>конструирование и проектирование сложных технических устройств и др.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84834"/>
              </p:ext>
            </p:extLst>
          </p:nvPr>
        </p:nvGraphicFramePr>
        <p:xfrm>
          <a:off x="179512" y="3061138"/>
          <a:ext cx="8784976" cy="268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319">
                  <a:extLst>
                    <a:ext uri="{9D8B030D-6E8A-4147-A177-3AD203B41FA5}">
                      <a16:colId xmlns="" xmlns:a16="http://schemas.microsoft.com/office/drawing/2014/main" val="1060004097"/>
                    </a:ext>
                  </a:extLst>
                </a:gridCol>
                <a:gridCol w="5350657">
                  <a:extLst>
                    <a:ext uri="{9D8B030D-6E8A-4147-A177-3AD203B41FA5}">
                      <a16:colId xmlns="" xmlns:a16="http://schemas.microsoft.com/office/drawing/2014/main" val="2219286609"/>
                    </a:ext>
                  </a:extLst>
                </a:gridCol>
              </a:tblGrid>
              <a:tr h="32846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Дисциплины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Решаемые</a:t>
                      </a:r>
                      <a:r>
                        <a:rPr lang="ru-RU" sz="1200" baseline="0" dirty="0" smtClean="0"/>
                        <a:t> задачи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8751182"/>
                  </a:ext>
                </a:extLst>
              </a:tr>
              <a:tr h="4161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Системы автоматического управления, искусственный интеллект </a:t>
                      </a:r>
                      <a:endParaRPr lang="ru-RU" sz="1200" b="1" dirty="0"/>
                    </a:p>
                  </a:txBody>
                  <a:tcPr marL="91435" marR="91435" marT="45724" marB="45724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Создание сложных </a:t>
                      </a:r>
                      <a:r>
                        <a:rPr lang="ru-RU" sz="1200" b="1" dirty="0" smtClean="0"/>
                        <a:t>систем управления</a:t>
                      </a:r>
                      <a:r>
                        <a:rPr lang="ru-RU" sz="1200" dirty="0" smtClean="0"/>
                        <a:t> роботом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5841081"/>
                  </a:ext>
                </a:extLst>
              </a:tr>
              <a:tr h="530199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Информационные</a:t>
                      </a:r>
                      <a:r>
                        <a:rPr lang="ru-RU" sz="1200" b="1" baseline="0" dirty="0" smtClean="0"/>
                        <a:t> устройства, датчики (сенсоры), системы технического зрения</a:t>
                      </a:r>
                      <a:endParaRPr lang="ru-RU" sz="1200" b="1" dirty="0"/>
                    </a:p>
                  </a:txBody>
                  <a:tcPr marL="91435" marR="91435" marT="45724" marB="4572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</a:t>
                      </a:r>
                      <a:r>
                        <a:rPr lang="ru-RU" sz="1200" baseline="0" dirty="0" smtClean="0"/>
                        <a:t>бор информации об окружающей среде, технологических процессах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9632522"/>
                  </a:ext>
                </a:extLst>
              </a:tr>
              <a:tr h="333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Приводы и следящие системы</a:t>
                      </a:r>
                      <a:endParaRPr lang="ru-RU" sz="1200" b="1" dirty="0"/>
                    </a:p>
                  </a:txBody>
                  <a:tcPr marL="91435" marR="91435" marT="45724" marB="45724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Проектирование сочленений, исполнительных </a:t>
                      </a:r>
                      <a:r>
                        <a:rPr lang="ru-RU" sz="1200" baseline="0" dirty="0" smtClean="0"/>
                        <a:t>устройств роботов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1831315"/>
                  </a:ext>
                </a:extLst>
              </a:tr>
              <a:tr h="640135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Программирование,</a:t>
                      </a:r>
                      <a:r>
                        <a:rPr lang="ru-RU" sz="1200" b="1" baseline="0" dirty="0" smtClean="0"/>
                        <a:t> </a:t>
                      </a:r>
                      <a:br>
                        <a:rPr lang="ru-RU" sz="1200" b="1" baseline="0" dirty="0" smtClean="0"/>
                      </a:br>
                      <a:r>
                        <a:rPr lang="en-US" sz="1200" b="1" baseline="0" dirty="0" smtClean="0"/>
                        <a:t>IT-</a:t>
                      </a:r>
                      <a:r>
                        <a:rPr lang="ru-RU" sz="1200" b="1" baseline="0" dirty="0" smtClean="0"/>
                        <a:t>технологии, цифровое производство</a:t>
                      </a:r>
                      <a:endParaRPr lang="ru-RU" sz="1200" b="1" dirty="0"/>
                    </a:p>
                  </a:txBody>
                  <a:tcPr marL="91435" marR="91435" marT="45724" marB="4572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Программирование</a:t>
                      </a:r>
                      <a:r>
                        <a:rPr lang="ru-RU" sz="1200" baseline="0" dirty="0" smtClean="0"/>
                        <a:t> систем управления, моделирование работы робототехнических систем, создание приложений, решающих сложные нетривиальные задачи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2004505"/>
                  </a:ext>
                </a:extLst>
              </a:tr>
              <a:tr h="39450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Современные</a:t>
                      </a:r>
                      <a:r>
                        <a:rPr lang="ru-RU" sz="1200" baseline="0" dirty="0" smtClean="0"/>
                        <a:t> материалы, </a:t>
                      </a:r>
                      <a:r>
                        <a:rPr lang="ru-RU" sz="1200" b="1" baseline="0" dirty="0" smtClean="0"/>
                        <a:t>САПР.</a:t>
                      </a:r>
                      <a:endParaRPr lang="ru-RU" sz="1200" dirty="0"/>
                    </a:p>
                  </a:txBody>
                  <a:tcPr marL="91435" marR="91435" marT="45724" marB="45724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baseline="0" dirty="0" smtClean="0"/>
                        <a:t>Конструирование и  </a:t>
                      </a:r>
                      <a:r>
                        <a:rPr lang="ru-RU" sz="1200" baseline="0" dirty="0" smtClean="0"/>
                        <a:t>проектирование </a:t>
                      </a:r>
                      <a:r>
                        <a:rPr lang="ru-RU" sz="1200" b="1" baseline="0" dirty="0" err="1" smtClean="0"/>
                        <a:t>мехатронных</a:t>
                      </a:r>
                      <a:r>
                        <a:rPr lang="ru-RU" sz="1200" b="1" baseline="0" dirty="0" smtClean="0"/>
                        <a:t> устройств и роботов.</a:t>
                      </a:r>
                    </a:p>
                  </a:txBody>
                  <a:tcPr marL="91435" marR="91435" marT="45724" marB="45724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9043883"/>
                  </a:ext>
                </a:extLst>
              </a:tr>
            </a:tbl>
          </a:graphicData>
        </a:graphic>
      </p:graphicFrame>
      <p:pic>
        <p:nvPicPr>
          <p:cNvPr id="3101" name="Picture 2" descr="https://www.kuka.com/-/media/kuka-corporate/images/products/robots/education/kuka_training_cell_classroom.jpg?rev=0e2b548af2824a628500b7c9f76544bf&amp;amp;hash=8463EBC81CE68E9400CC8267591449D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20914" r="43925" b="52594"/>
          <a:stretch>
            <a:fillRect/>
          </a:stretch>
        </p:blipFill>
        <p:spPr bwMode="auto">
          <a:xfrm>
            <a:off x="6417493" y="750289"/>
            <a:ext cx="2616533" cy="210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595" y="1219994"/>
            <a:ext cx="6367564" cy="601497"/>
          </a:xfrm>
          <a:prstGeom prst="rect">
            <a:avLst/>
          </a:prstGeom>
          <a:solidFill>
            <a:srgbClr val="F8A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03" name="Заголовок 1"/>
          <p:cNvSpPr txBox="1">
            <a:spLocks/>
          </p:cNvSpPr>
          <p:nvPr/>
        </p:nvSpPr>
        <p:spPr bwMode="auto">
          <a:xfrm>
            <a:off x="219596" y="1315954"/>
            <a:ext cx="6294501" cy="40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dirty="0" smtClean="0">
                <a:solidFill>
                  <a:schemeClr val="bg1"/>
                </a:solidFill>
              </a:rPr>
              <a:t>15.03(04).06 Мехатроника  </a:t>
            </a:r>
            <a:r>
              <a:rPr lang="ru-RU" altLang="ru-RU" sz="2200" b="1" dirty="0">
                <a:solidFill>
                  <a:schemeClr val="bg1"/>
                </a:solidFill>
              </a:rPr>
              <a:t>и робототехника</a:t>
            </a:r>
          </a:p>
        </p:txBody>
      </p:sp>
      <p:sp>
        <p:nvSpPr>
          <p:cNvPr id="3104" name="Прямоугольник 8"/>
          <p:cNvSpPr>
            <a:spLocks noChangeArrowheads="1"/>
          </p:cNvSpPr>
          <p:nvPr/>
        </p:nvSpPr>
        <p:spPr bwMode="auto">
          <a:xfrm>
            <a:off x="0" y="1885729"/>
            <a:ext cx="64091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dirty="0"/>
              <a:t>Направление является </a:t>
            </a:r>
            <a:r>
              <a:rPr lang="ru-RU" altLang="ru-RU" sz="1600" b="1" dirty="0">
                <a:solidFill>
                  <a:srgbClr val="F8A73A"/>
                </a:solidFill>
              </a:rPr>
              <a:t>многопрофильным</a:t>
            </a:r>
            <a:r>
              <a:rPr lang="en-US" altLang="ru-RU" sz="1600" b="1" dirty="0"/>
              <a:t> </a:t>
            </a:r>
            <a:r>
              <a:rPr lang="ru-RU" altLang="ru-RU" sz="1600" dirty="0"/>
              <a:t>и предполагает </a:t>
            </a:r>
            <a:r>
              <a:rPr lang="ru-RU" altLang="ru-RU" sz="1600" b="1" dirty="0"/>
              <a:t>системные знания </a:t>
            </a:r>
            <a:r>
              <a:rPr lang="ru-RU" altLang="ru-RU" sz="1600" dirty="0"/>
              <a:t>о </a:t>
            </a:r>
            <a:r>
              <a:rPr lang="ru-RU" altLang="ru-RU" sz="1600" dirty="0" smtClean="0"/>
              <a:t>разработке, </a:t>
            </a:r>
            <a:r>
              <a:rPr lang="ru-RU" altLang="ru-RU" sz="1600" dirty="0"/>
              <a:t>эксплуатации и обслуживании сложных </a:t>
            </a:r>
            <a:r>
              <a:rPr lang="ru-RU" altLang="ru-RU" sz="1600" b="1" dirty="0"/>
              <a:t>технических объектов </a:t>
            </a:r>
            <a:r>
              <a:rPr lang="ru-RU" altLang="ru-RU" sz="1600" dirty="0"/>
              <a:t>и </a:t>
            </a:r>
            <a:r>
              <a:rPr lang="ru-RU" altLang="ru-RU" sz="1600" b="1" dirty="0"/>
              <a:t>систем </a:t>
            </a:r>
            <a:r>
              <a:rPr lang="ru-RU" altLang="ru-RU" sz="1600" dirty="0"/>
              <a:t>(</a:t>
            </a:r>
            <a:r>
              <a:rPr lang="ru-RU" altLang="ru-RU" sz="1600" dirty="0" err="1"/>
              <a:t>мехатронных</a:t>
            </a:r>
            <a:r>
              <a:rPr lang="ru-RU" altLang="ru-RU" sz="1600" dirty="0"/>
              <a:t> или робототехнических</a:t>
            </a:r>
            <a:r>
              <a:rPr lang="ru-RU" altLang="ru-RU" sz="1600" dirty="0" smtClean="0"/>
              <a:t>)</a:t>
            </a:r>
            <a:endParaRPr lang="ru-RU" altLang="ru-RU" sz="1600" dirty="0"/>
          </a:p>
        </p:txBody>
      </p:sp>
      <p:pic>
        <p:nvPicPr>
          <p:cNvPr id="11" name="Picture 4" descr="СГТУ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824" y="111462"/>
            <a:ext cx="1906828" cy="64807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06109" y="20000"/>
            <a:ext cx="723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САРАТОВСКИЙ ГОСУДАРСТВЕННЫЙ ТЕХНИЧЕСКИЙ УНИВЕРСИТЕТ имени Гагарина Ю. А.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Институт машиностроения,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материаловедения и транспорта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453" y="78380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spc="120" dirty="0">
                <a:cs typeface="Aharoni" pitchFamily="2" charset="-79"/>
              </a:rPr>
              <a:t>КАФЕДРА</a:t>
            </a:r>
            <a:r>
              <a:rPr lang="ru-RU" b="1" kern="0" spc="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«ТЕХНИЧЕСКАЯ МЕХАНИКА И МЕХАТРОНИКА»</a:t>
            </a:r>
            <a:endParaRPr lang="ru-RU" kern="0" spc="1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86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901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28992" y="-46318"/>
            <a:ext cx="9154576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СГ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43" y="168640"/>
            <a:ext cx="1690145" cy="5744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79962" y="75403"/>
            <a:ext cx="723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САРАТОВСКИЙ ГОСУДАРСТВЕННЫЙ ТЕХНИЧЕСКИЙ УНИВЕРСИТЕТ имени Гагарина Ю. А.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Институт машиностроения, </a:t>
            </a:r>
            <a:r>
              <a:rPr lang="ru-RU" sz="2000" b="1" dirty="0" smtClean="0">
                <a:solidFill>
                  <a:srgbClr val="C00000"/>
                </a:solidFill>
              </a:rPr>
              <a:t>материаловедения и транспорта 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72173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spc="120" dirty="0">
                <a:solidFill>
                  <a:srgbClr val="002060"/>
                </a:solidFill>
                <a:cs typeface="Aharoni" pitchFamily="2" charset="-79"/>
              </a:rPr>
              <a:t>КАФЕДРА</a:t>
            </a:r>
            <a:r>
              <a:rPr lang="ru-RU" b="1" kern="0" spc="1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r>
              <a:rPr lang="ru-RU" b="1" kern="0" spc="120" dirty="0">
                <a:solidFill>
                  <a:srgbClr val="002060"/>
                </a:solidFill>
                <a:cs typeface="Aharoni" pitchFamily="2" charset="-79"/>
              </a:rPr>
              <a:t>«ТЕХНИЧЕСКАЯ МЕХАНИКА И МЕХАТРОНИКА»</a:t>
            </a:r>
            <a:endParaRPr lang="ru-RU" kern="0" spc="120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79512" y="1484784"/>
            <a:ext cx="875451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solidFill>
                <a:srgbClr val="7030A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063332"/>
              </p:ext>
            </p:extLst>
          </p:nvPr>
        </p:nvGraphicFramePr>
        <p:xfrm>
          <a:off x="0" y="1417426"/>
          <a:ext cx="9144000" cy="553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736"/>
                <a:gridCol w="4968552"/>
                <a:gridCol w="1979712"/>
              </a:tblGrid>
              <a:tr h="18134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Образовательная программа обеспечивает реализацию основных приоритетных направлений развития науки, технологий и техники России, определенных Указом Президента: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Перспективные виды вооружения, военной и          специальной техники.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Рациональное природопользование.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Робототехнические комплексы (системы) военного, специального и двойного назначения.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Транспортные и космические системы.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Обучаясь на нашей специальности, Вы получите уникальные знания оборудования и технологий ХХ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века и навыки, позволяющие получить достойно оплачиваемую работу и перспективы роста в ведущих НИИ, КБ и заводах различных отраслей машиностроения – основы экономической безопасности России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34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34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" y="1915403"/>
            <a:ext cx="1818774" cy="146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" y="3501008"/>
            <a:ext cx="1840161" cy="1565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54" y="1725800"/>
            <a:ext cx="1894308" cy="1457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14" y="3281793"/>
            <a:ext cx="1813939" cy="1851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/>
          <a:stretch/>
        </p:blipFill>
        <p:spPr bwMode="auto">
          <a:xfrm>
            <a:off x="2224270" y="5343433"/>
            <a:ext cx="2553390" cy="1386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308376"/>
            <a:ext cx="1856978" cy="1421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32312" r="73244" b="36996"/>
          <a:stretch/>
        </p:blipFill>
        <p:spPr bwMode="auto">
          <a:xfrm>
            <a:off x="7280514" y="5139818"/>
            <a:ext cx="1807163" cy="1637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" y="5133050"/>
            <a:ext cx="1974972" cy="1618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3543" y="1026523"/>
            <a:ext cx="9043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Специальность «15.05.01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Проектирование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технологических машин и комплексов (ПТК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1356288"/>
            <a:ext cx="908767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</a:rPr>
              <a:t>Профиль - «ПРОЕКТИРОВАНИЕ ТЕХНОЛОГИЧЕСКИХ КОМПЛЕКСОВ В МАШИНОСТРОЕНИИ» </a:t>
            </a:r>
          </a:p>
        </p:txBody>
      </p:sp>
    </p:spTree>
    <p:extLst>
      <p:ext uri="{BB962C8B-B14F-4D97-AF65-F5344CB8AC3E}">
        <p14:creationId xmlns:p14="http://schemas.microsoft.com/office/powerpoint/2010/main" val="2221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901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0"/>
            <a:ext cx="9058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" y="0"/>
            <a:ext cx="902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4" cy="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" y="0"/>
            <a:ext cx="9128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1298</Words>
  <Application>Microsoft Office PowerPoint</Application>
  <PresentationFormat>Экран (4:3)</PresentationFormat>
  <Paragraphs>154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Кафедра «Материаловедение и биомедицинская инженерия» (МБИ)</vt:lpstr>
      <vt:lpstr>Кафедра «Материаловедение и биомедицинская инженерия» (МБИ)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Самойлова Елена Михайловна</cp:lastModifiedBy>
  <cp:revision>81</cp:revision>
  <dcterms:created xsi:type="dcterms:W3CDTF">2020-01-14T17:26:31Z</dcterms:created>
  <dcterms:modified xsi:type="dcterms:W3CDTF">2022-03-22T11:21:01Z</dcterms:modified>
</cp:coreProperties>
</file>