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0" r:id="rId3"/>
    <p:sldId id="276" r:id="rId4"/>
    <p:sldId id="270" r:id="rId5"/>
    <p:sldId id="271" r:id="rId6"/>
    <p:sldId id="272" r:id="rId7"/>
    <p:sldId id="261" r:id="rId8"/>
    <p:sldId id="262" r:id="rId9"/>
    <p:sldId id="281" r:id="rId10"/>
    <p:sldId id="279" r:id="rId11"/>
    <p:sldId id="280" r:id="rId12"/>
    <p:sldId id="263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719" autoAdjust="0"/>
  </p:normalViewPr>
  <p:slideViewPr>
    <p:cSldViewPr>
      <p:cViewPr varScale="1">
        <p:scale>
          <a:sx n="92" d="100"/>
          <a:sy n="92" d="100"/>
        </p:scale>
        <p:origin x="-9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D5C4-1CCA-4998-97FD-0D9C7D6AAA17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950B-634C-4DBC-B782-E0A6D7ADD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71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D5C4-1CCA-4998-97FD-0D9C7D6AAA17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950B-634C-4DBC-B782-E0A6D7ADD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55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D5C4-1CCA-4998-97FD-0D9C7D6AAA17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950B-634C-4DBC-B782-E0A6D7ADD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47143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9C190-6E62-4061-BF9A-FEA0C82425F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15523B-8CC5-4E13-BCEF-4EE02391288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14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51335-2811-4CA5-BAF4-ACD708334CC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2ACC4-9D40-4B63-85FC-B31932D14E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61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450CF-B5D4-47DF-ABB3-10CEB8867F0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0CEE4B-8746-4FA0-A566-1552963983A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20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9BCE-27B6-4119-A46E-550E94F212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7234E-CA62-4D79-943B-ED8ECA8B551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0164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93E68-27C7-45E2-A6B9-0A6AF2FDC6A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45C9C-05A8-4241-B936-98660AED98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306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1D659-12B6-47E1-B67B-73D10DAEFB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8975A-B27C-4D0C-83D6-05AC4471E6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045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04140-3A04-4322-BF65-D5A06BB5ACA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9C7B1-DCB8-4BED-A754-EF92F0E8D2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04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0C9F-EBA4-4745-AD7A-006F677874A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3A40A-B40B-4D6E-8617-54F81412349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397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D5C4-1CCA-4998-97FD-0D9C7D6AAA17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950B-634C-4DBC-B782-E0A6D7ADD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6991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095D2-0166-49AC-AE7D-F6DAC197F1E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037D1-2FD9-48FB-810D-A256E28B5CD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7598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625DB-D0E5-4829-A919-6690434FEE8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DD8A2-F5C3-4282-9B21-ED9D5EEA714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238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56EF3-BBB7-43D6-912A-A94A53423B2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B5EFB-D30A-4F1A-983A-6953AC0338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7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D5C4-1CCA-4998-97FD-0D9C7D6AAA17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950B-634C-4DBC-B782-E0A6D7ADD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04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D5C4-1CCA-4998-97FD-0D9C7D6AAA17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950B-634C-4DBC-B782-E0A6D7ADD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194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D5C4-1CCA-4998-97FD-0D9C7D6AAA17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950B-634C-4DBC-B782-E0A6D7ADD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45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D5C4-1CCA-4998-97FD-0D9C7D6AAA17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950B-634C-4DBC-B782-E0A6D7ADD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5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D5C4-1CCA-4998-97FD-0D9C7D6AAA17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950B-634C-4DBC-B782-E0A6D7ADD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669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D5C4-1CCA-4998-97FD-0D9C7D6AAA17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950B-634C-4DBC-B782-E0A6D7ADD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2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4D5C4-1CCA-4998-97FD-0D9C7D6AAA17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A950B-634C-4DBC-B782-E0A6D7ADD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87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4D5C4-1CCA-4998-97FD-0D9C7D6AAA17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A950B-634C-4DBC-B782-E0A6D7ADD9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587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6C2991-B9F2-420D-AA5D-E27CE777B20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45675C4-67FC-490A-A007-FD7287833EE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114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8.jpeg"/><Relationship Id="rId5" Type="http://schemas.openxmlformats.org/officeDocument/2006/relationships/image" Target="../media/image4.jpe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pk@sstu.ru" TargetMode="External"/><Relationship Id="rId7" Type="http://schemas.openxmlformats.org/officeDocument/2006/relationships/image" Target="../media/image33.png"/><Relationship Id="rId2" Type="http://schemas.openxmlformats.org/officeDocument/2006/relationships/hyperlink" Target="http://www.sstu.ru/obrazovanie/instituty/imm/aak@sstu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2.png"/><Relationship Id="rId4" Type="http://schemas.openxmlformats.org/officeDocument/2006/relationships/hyperlink" Target="http://www.sstu.ru/abiturient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54576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146796"/>
            <a:ext cx="5040560" cy="39594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US" sz="1600" b="1" dirty="0" smtClean="0">
              <a:solidFill>
                <a:schemeClr val="bg1"/>
              </a:solidFill>
            </a:endParaRPr>
          </a:p>
          <a:p>
            <a:pPr marL="176213" lvl="0" indent="-176213"/>
            <a:endParaRPr lang="en-US" sz="1600" b="1" dirty="0">
              <a:solidFill>
                <a:schemeClr val="bg1"/>
              </a:solidFill>
            </a:endParaRPr>
          </a:p>
          <a:p>
            <a:pPr marL="176213" indent="-176213"/>
            <a:r>
              <a:rPr lang="ru-RU" sz="1400" b="1" dirty="0"/>
              <a:t>«</a:t>
            </a:r>
            <a:r>
              <a:rPr lang="ru-RU" sz="1400" b="1" dirty="0" err="1"/>
              <a:t>Мехатроника</a:t>
            </a:r>
            <a:r>
              <a:rPr lang="ru-RU" sz="1400" b="1" dirty="0"/>
              <a:t> и робототехника» (МХРТ).</a:t>
            </a:r>
            <a:endParaRPr lang="ru-RU" sz="1400" dirty="0"/>
          </a:p>
          <a:p>
            <a:pPr marL="176213" lvl="0" indent="-176213"/>
            <a:r>
              <a:rPr lang="ru-RU" sz="1400" b="1" dirty="0" smtClean="0"/>
              <a:t>«</a:t>
            </a:r>
            <a:r>
              <a:rPr lang="ru-RU" sz="1400" b="1" dirty="0"/>
              <a:t>Автоматизация технологических процессов и производств» (АТПП).</a:t>
            </a:r>
            <a:endParaRPr lang="ru-RU" sz="1400" dirty="0"/>
          </a:p>
          <a:p>
            <a:pPr marL="176213" lvl="0" indent="-176213"/>
            <a:r>
              <a:rPr lang="ru-RU" sz="1400" b="1" dirty="0"/>
              <a:t>«Конструкторско-технологическое обеспечение машиностроительных производств» (КТОП).</a:t>
            </a:r>
            <a:endParaRPr lang="ru-RU" sz="1400" dirty="0"/>
          </a:p>
          <a:p>
            <a:pPr marL="176213" lvl="0" indent="-176213"/>
            <a:r>
              <a:rPr lang="ru-RU" sz="1400" b="1" dirty="0"/>
              <a:t>«Технологические машины и оборудование» (ТМОБ</a:t>
            </a:r>
            <a:r>
              <a:rPr lang="ru-RU" sz="1400" b="1" dirty="0" smtClean="0"/>
              <a:t>).</a:t>
            </a:r>
          </a:p>
          <a:p>
            <a:pPr marL="176213" lvl="0" indent="-176213"/>
            <a:r>
              <a:rPr lang="ru-RU" sz="1400" b="1" dirty="0" smtClean="0"/>
              <a:t>«</a:t>
            </a:r>
            <a:r>
              <a:rPr lang="ru-RU" sz="1400" b="1" dirty="0"/>
              <a:t>Машиностроение» (МНСТ).</a:t>
            </a:r>
            <a:endParaRPr lang="ru-RU" sz="1400" dirty="0"/>
          </a:p>
          <a:p>
            <a:pPr marL="176213" lvl="0" indent="-176213"/>
            <a:r>
              <a:rPr lang="ru-RU" sz="1400" b="1" dirty="0"/>
              <a:t>«Лазерная техника и лазерные технологии» (ЛАЗР).</a:t>
            </a:r>
            <a:endParaRPr lang="ru-RU" sz="1400" dirty="0"/>
          </a:p>
          <a:p>
            <a:pPr marL="176213" indent="-176213"/>
            <a:r>
              <a:rPr lang="ru-RU" sz="1400" b="1" dirty="0"/>
              <a:t>«Металлургия» (МЕТЛ).</a:t>
            </a:r>
            <a:endParaRPr lang="ru-RU" sz="1400" dirty="0"/>
          </a:p>
          <a:p>
            <a:pPr marL="176213" lvl="0" indent="-176213"/>
            <a:r>
              <a:rPr lang="ru-RU" sz="1400" b="1" dirty="0" smtClean="0"/>
              <a:t>«</a:t>
            </a:r>
            <a:r>
              <a:rPr lang="ru-RU" sz="1400" b="1" dirty="0"/>
              <a:t>Биотехнические системы и технологии» (БИСТ).</a:t>
            </a:r>
            <a:endParaRPr lang="ru-RU" sz="1400" dirty="0"/>
          </a:p>
          <a:p>
            <a:pPr marL="176213" lvl="0" indent="-176213"/>
            <a:r>
              <a:rPr lang="ru-RU" sz="1400" b="1" dirty="0"/>
              <a:t>«Материаловедение и технологии материалов» (МВТМ).</a:t>
            </a:r>
            <a:endParaRPr lang="ru-RU" sz="1400" dirty="0"/>
          </a:p>
          <a:p>
            <a:pPr marL="0" indent="0" algn="ctr">
              <a:buNone/>
            </a:pPr>
            <a:r>
              <a:rPr lang="ru-RU" sz="1800" b="1" dirty="0">
                <a:solidFill>
                  <a:schemeClr val="tx2"/>
                </a:solidFill>
              </a:rPr>
              <a:t>СПЕЦИАЛИТЕТ ИНСТИТУТА: </a:t>
            </a:r>
          </a:p>
          <a:p>
            <a:pPr marL="176213" indent="-176213"/>
            <a:r>
              <a:rPr lang="ru-RU" sz="1400" b="1" dirty="0" smtClean="0"/>
              <a:t>«Проектирование </a:t>
            </a:r>
            <a:r>
              <a:rPr lang="ru-RU" sz="1400" b="1" dirty="0"/>
              <a:t>технологических машин </a:t>
            </a:r>
            <a:endParaRPr lang="ru-RU" sz="1400" b="1" dirty="0" smtClean="0"/>
          </a:p>
          <a:p>
            <a:pPr marL="0" indent="0">
              <a:buNone/>
            </a:pPr>
            <a:r>
              <a:rPr lang="ru-RU" sz="1400" b="1" dirty="0" smtClean="0"/>
              <a:t>        и комплексов» </a:t>
            </a:r>
            <a:r>
              <a:rPr lang="ru-RU" sz="1400" b="1" dirty="0"/>
              <a:t>(ПТК</a:t>
            </a:r>
            <a:r>
              <a:rPr lang="ru-RU" sz="1400" b="1" dirty="0" smtClean="0"/>
              <a:t>).</a:t>
            </a:r>
            <a:endParaRPr lang="ru-RU" sz="1400" dirty="0">
              <a:solidFill>
                <a:srgbClr val="7030A0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-28679" y="816712"/>
            <a:ext cx="9172679" cy="3300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     ПЕРЕДОВЫЕ ТЕХНОЛОГИИ, ОСНОВАННЫЕ НА ТРАДИЦИЯХ!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7" name="Picture 4" descr="СГ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43" y="168640"/>
            <a:ext cx="1906828" cy="6480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06828" y="188640"/>
            <a:ext cx="7237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accent1"/>
                </a:solidFill>
              </a:rPr>
              <a:t>САРАТОВСКИЙ ГОСУДАРСТВЕННЫЙ ТЕХНИЧЕСКИЙ УНИВЕРСИТЕТ имени Гагарина Ю. А.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Институт машиностроения, материаловедения</a:t>
            </a:r>
          </a:p>
          <a:p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10" name="Рисунок 9" descr="C:\Users\Елена\Downloads\IMG_20191221_112953.jpg"/>
          <p:cNvPicPr/>
          <p:nvPr/>
        </p:nvPicPr>
        <p:blipFill>
          <a:blip r:embed="rId3" cstate="print">
            <a:lum bright="2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12"/>
          <a:stretch>
            <a:fillRect/>
          </a:stretch>
        </p:blipFill>
        <p:spPr bwMode="auto">
          <a:xfrm>
            <a:off x="-63462" y="1893811"/>
            <a:ext cx="2180838" cy="1485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https://im0-tub-ru.yandex.net/i?id=ea6e9b0de40a535a9a4f18ff3012a4f3-l&amp;n=13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720" y="3899398"/>
            <a:ext cx="2332856" cy="1565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aerospace-joint-machining.jpg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551776"/>
            <a:ext cx="2188270" cy="1511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https://metrology.news/wp-content/uploads/2018/03/Metrologic-Robots-Inspection-Factory-4-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460" y="2276872"/>
            <a:ext cx="2279252" cy="1502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92676"/>
            <a:ext cx="1615384" cy="15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28679" y="1338017"/>
            <a:ext cx="7524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НАПРАВЛЕНИЯ </a:t>
            </a:r>
            <a:r>
              <a:rPr lang="ru-RU" b="1" dirty="0" smtClean="0">
                <a:solidFill>
                  <a:schemeClr val="tx2"/>
                </a:solidFill>
              </a:rPr>
              <a:t>ОБУЧЕНИЯ БАКАЛАВРИАТА </a:t>
            </a:r>
            <a:r>
              <a:rPr lang="ru-RU" b="1" dirty="0">
                <a:solidFill>
                  <a:schemeClr val="tx2"/>
                </a:solidFill>
              </a:rPr>
              <a:t>И МАГИСТРАТУРЫ ИНСТИТУТА</a:t>
            </a:r>
            <a:r>
              <a:rPr lang="ru-RU" sz="1600" b="1" dirty="0">
                <a:solidFill>
                  <a:schemeClr val="tx2"/>
                </a:solidFill>
              </a:rPr>
              <a:t>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436015" y="5465393"/>
            <a:ext cx="6493892" cy="124649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tx2"/>
                </a:solidFill>
              </a:rPr>
              <a:t>    </a:t>
            </a:r>
            <a:r>
              <a:rPr lang="ru-RU" sz="1500" b="1" dirty="0" smtClean="0">
                <a:solidFill>
                  <a:schemeClr val="tx2"/>
                </a:solidFill>
              </a:rPr>
              <a:t>Наши </a:t>
            </a:r>
            <a:r>
              <a:rPr lang="ru-RU" sz="1500" b="1" dirty="0">
                <a:solidFill>
                  <a:schemeClr val="tx2"/>
                </a:solidFill>
              </a:rPr>
              <a:t>выпускники работают на предприятиях оборонно-промышленного </a:t>
            </a:r>
            <a:r>
              <a:rPr lang="ru-RU" sz="1500" b="1" dirty="0" smtClean="0">
                <a:solidFill>
                  <a:schemeClr val="tx2"/>
                </a:solidFill>
              </a:rPr>
              <a:t>комплекса, </a:t>
            </a:r>
            <a:r>
              <a:rPr lang="ru-RU" sz="1500" b="1" dirty="0">
                <a:solidFill>
                  <a:schemeClr val="tx2"/>
                </a:solidFill>
              </a:rPr>
              <a:t>на предприятиях машиностроения, радиоприборостроения, </a:t>
            </a:r>
            <a:r>
              <a:rPr lang="ru-RU" sz="1500" b="1" dirty="0" err="1">
                <a:solidFill>
                  <a:schemeClr val="tx2"/>
                </a:solidFill>
              </a:rPr>
              <a:t>самолето</a:t>
            </a:r>
            <a:r>
              <a:rPr lang="ru-RU" sz="1500" b="1" dirty="0">
                <a:solidFill>
                  <a:schemeClr val="tx2"/>
                </a:solidFill>
              </a:rPr>
              <a:t>- и ракетостроения, на предприятиях медицинской промышленности, центрах сертификации, на предприятиях энергетики, </a:t>
            </a:r>
            <a:r>
              <a:rPr lang="ru-RU" sz="1500" b="1" dirty="0" err="1">
                <a:solidFill>
                  <a:schemeClr val="tx2"/>
                </a:solidFill>
              </a:rPr>
              <a:t>нефте</a:t>
            </a:r>
            <a:r>
              <a:rPr lang="ru-RU" sz="1500" b="1" dirty="0">
                <a:solidFill>
                  <a:schemeClr val="tx2"/>
                </a:solidFill>
              </a:rPr>
              <a:t>- и газоперерабатывающей промышленности.</a:t>
            </a:r>
          </a:p>
        </p:txBody>
      </p:sp>
      <p:pic>
        <p:nvPicPr>
          <p:cNvPr id="17" name="Рисунок 16" descr="http://www.sstu.ru/upload/iblock/3f9/IMM.jpg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9"/>
          <a:stretch/>
        </p:blipFill>
        <p:spPr bwMode="auto">
          <a:xfrm>
            <a:off x="73543" y="5229201"/>
            <a:ext cx="2238056" cy="1482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01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323031" y="476672"/>
            <a:ext cx="8353425" cy="396482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22.03(04).01 «Материаловедение и технологии материалов» (МВТМ</a:t>
            </a:r>
            <a:endParaRPr lang="ru-RU" b="1" dirty="0" smtClean="0"/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1500464" y="836712"/>
            <a:ext cx="7464024" cy="103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71450" indent="285750" fontAlgn="base"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80000"/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МАТЕРИАЛОВЕДЕНИЕ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«фундамент» , основа всего, что нас окружает,  начиная с бытовых мелочей и заканчивая инженерными сооружениями, приборами и установками.</a:t>
            </a:r>
          </a:p>
          <a:p>
            <a:pPr marL="171450" indent="285750" algn="ctr" fontAlgn="base">
              <a:spcBef>
                <a:spcPts val="600"/>
              </a:spcBef>
              <a:spcAft>
                <a:spcPct val="0"/>
              </a:spcAft>
              <a:buClr>
                <a:srgbClr val="4F81BD"/>
              </a:buClr>
              <a:buSzPct val="80000"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Специалисты по материаловедению и технологии обработки материалов требуются во всех отраслях! </a:t>
            </a:r>
            <a:endParaRPr lang="ru-RU" sz="1400" dirty="0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518908" y="1796337"/>
            <a:ext cx="744558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0838" indent="-173038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buSzPct val="80000"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ходе обучения студенты получают знания в следующих областях: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80000"/>
              <a:buFontTx/>
              <a:buChar char="•"/>
            </a:pPr>
            <a:r>
              <a:rPr lang="ru-RU" alt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Нанотехнологии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 их применение в технике и промышленности;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80000"/>
              <a:buFontTx/>
              <a:buChar char="•"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и создание новейших материалов  и покрытий со специальными свойствами для авиации, кораблестроения, медицины, машиностроения;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80000"/>
              <a:buFontTx/>
              <a:buChar char="•"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оборудования и технологий получения </a:t>
            </a:r>
            <a:r>
              <a:rPr lang="ru-RU" alt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наноматериалов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80000"/>
              <a:buFontTx/>
              <a:buChar char="•"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Организация и управление промышленным производством;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80000"/>
              <a:buFontTx/>
              <a:buChar char="•"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Методы и средства контроля качества материалов  и покрытий;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80000"/>
              <a:buFontTx/>
              <a:buChar char="•"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Моделирование и оптимизация материалов  и  технологических процессов;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ct val="80000"/>
              <a:buFontTx/>
              <a:buChar char="•"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Планирование и проведение испытаний новых материалов с использованием компьютерных технологий.</a:t>
            </a:r>
            <a:endParaRPr lang="ru-RU" dirty="0" smtClean="0">
              <a:solidFill>
                <a:prstClr val="black"/>
              </a:solidFill>
            </a:endParaRPr>
          </a:p>
        </p:txBody>
      </p:sp>
      <p:sp>
        <p:nvSpPr>
          <p:cNvPr id="4101" name="Заголовок 1"/>
          <p:cNvSpPr>
            <a:spLocks noGrp="1"/>
          </p:cNvSpPr>
          <p:nvPr>
            <p:ph type="title"/>
          </p:nvPr>
        </p:nvSpPr>
        <p:spPr>
          <a:xfrm>
            <a:off x="131941" y="0"/>
            <a:ext cx="8857109" cy="495275"/>
          </a:xfrm>
        </p:spPr>
        <p:txBody>
          <a:bodyPr/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Кафедра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«Материаловедение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биомедицинская инженерия»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МБИ)</a:t>
            </a:r>
          </a:p>
        </p:txBody>
      </p:sp>
      <p:sp>
        <p:nvSpPr>
          <p:cNvPr id="4102" name="TextBox 12"/>
          <p:cNvSpPr txBox="1">
            <a:spLocks noChangeArrowheads="1"/>
          </p:cNvSpPr>
          <p:nvPr/>
        </p:nvSpPr>
        <p:spPr bwMode="auto">
          <a:xfrm>
            <a:off x="395536" y="5661248"/>
            <a:ext cx="828092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Трудоустройство: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предприятия оборонно-промышленного комплекса (ОПК), машиностроения, радиоприборостроения, </a:t>
            </a:r>
            <a:r>
              <a:rPr lang="ru-RU" alt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самолето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и ракетостроения, предприятиях медицинской промышленности, центры сертификации, предприятиях энергетики, </a:t>
            </a:r>
            <a:r>
              <a:rPr lang="ru-RU" alt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нефте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и газоперерабатывающей промышленности.</a:t>
            </a:r>
          </a:p>
        </p:txBody>
      </p:sp>
      <p:pic>
        <p:nvPicPr>
          <p:cNvPr id="7" name="Picture 10" descr="C:\Users\markelovaoa\Desktop\IMG_0015.JPG"/>
          <p:cNvPicPr>
            <a:picLocks noChangeAspect="1" noChangeArrowheads="1"/>
          </p:cNvPicPr>
          <p:nvPr/>
        </p:nvPicPr>
        <p:blipFill>
          <a:blip r:embed="rId2" cstate="print"/>
          <a:srcRect l="15971" t="21053" r="15064"/>
          <a:stretch>
            <a:fillRect/>
          </a:stretch>
        </p:blipFill>
        <p:spPr bwMode="auto">
          <a:xfrm>
            <a:off x="2481988" y="4043106"/>
            <a:ext cx="2120323" cy="1618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1" descr="C:\Users\markelovaoa\Documents\Фотографии\Сингал 2017\IMG_0025.JPG"/>
          <p:cNvPicPr>
            <a:picLocks noChangeAspect="1" noChangeArrowheads="1"/>
          </p:cNvPicPr>
          <p:nvPr/>
        </p:nvPicPr>
        <p:blipFill>
          <a:blip r:embed="rId3" cstate="print"/>
          <a:srcRect l="2899" r="10144"/>
          <a:stretch>
            <a:fillRect/>
          </a:stretch>
        </p:blipFill>
        <p:spPr bwMode="auto">
          <a:xfrm>
            <a:off x="4669220" y="4028969"/>
            <a:ext cx="2129059" cy="1632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2" descr="C:\Users\markelovaoa\Documents\Фотографии\МВТМ31\IMG_4388.JPG"/>
          <p:cNvPicPr>
            <a:picLocks noChangeAspect="1" noChangeArrowheads="1"/>
          </p:cNvPicPr>
          <p:nvPr/>
        </p:nvPicPr>
        <p:blipFill>
          <a:blip r:embed="rId4" cstate="print"/>
          <a:srcRect t="4348" r="19565" b="8696"/>
          <a:stretch>
            <a:fillRect/>
          </a:stretch>
        </p:blipFill>
        <p:spPr bwMode="auto">
          <a:xfrm>
            <a:off x="6888190" y="4019512"/>
            <a:ext cx="2086426" cy="163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3" descr="C:\Users\markelovaoa\Documents\Фотографии\Практика бБИСТ11\рефмашпром\uFZ0513gW9c.jpg"/>
          <p:cNvPicPr>
            <a:picLocks noChangeAspect="1" noChangeArrowheads="1"/>
          </p:cNvPicPr>
          <p:nvPr/>
        </p:nvPicPr>
        <p:blipFill>
          <a:blip r:embed="rId5" cstate="print"/>
          <a:srcRect r="24007"/>
          <a:stretch>
            <a:fillRect/>
          </a:stretch>
        </p:blipFill>
        <p:spPr bwMode="auto">
          <a:xfrm>
            <a:off x="218635" y="4025940"/>
            <a:ext cx="2173004" cy="1635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4" descr="C:\Users\markelovaoa\Documents\Фотографии\СЭПО\Сигнал\20170327_1515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6290" y="922608"/>
            <a:ext cx="1314173" cy="23363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928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/>
          <p:nvPr/>
        </p:nvSpPr>
        <p:spPr>
          <a:xfrm>
            <a:off x="-28992" y="-46318"/>
            <a:ext cx="9154576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СГТ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43" y="168640"/>
            <a:ext cx="1690145" cy="5744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79962" y="75403"/>
            <a:ext cx="7237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САРАТОВСКИЙ ГОСУДАРСТВЕННЫЙ ТЕХНИЧЕСКИЙ УНИВЕРСИТЕТ имени Гагарина Ю. А.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rgbClr val="C00000"/>
                </a:solidFill>
              </a:rPr>
              <a:t>Институт машиностроения, материаловедения</a:t>
            </a:r>
          </a:p>
          <a:p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47664" y="721734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spc="120" dirty="0">
                <a:solidFill>
                  <a:srgbClr val="002060"/>
                </a:solidFill>
                <a:cs typeface="Aharoni" pitchFamily="2" charset="-79"/>
              </a:rPr>
              <a:t>КАФЕДРА</a:t>
            </a:r>
            <a:r>
              <a:rPr lang="ru-RU" b="1" kern="0" spc="1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</a:t>
            </a:r>
            <a:r>
              <a:rPr lang="ru-RU" b="1" kern="0" spc="120" dirty="0">
                <a:solidFill>
                  <a:srgbClr val="002060"/>
                </a:solidFill>
                <a:cs typeface="Aharoni" pitchFamily="2" charset="-79"/>
              </a:rPr>
              <a:t>«ТЕХНИЧЕСКАЯ МЕХАНИКА И МЕХАТРОНИКА»</a:t>
            </a:r>
            <a:endParaRPr lang="ru-RU" kern="0" spc="120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79512" y="1484784"/>
            <a:ext cx="8754516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800" dirty="0">
              <a:solidFill>
                <a:srgbClr val="7030A0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063332"/>
              </p:ext>
            </p:extLst>
          </p:nvPr>
        </p:nvGraphicFramePr>
        <p:xfrm>
          <a:off x="0" y="1417426"/>
          <a:ext cx="9144000" cy="5532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736"/>
                <a:gridCol w="4968552"/>
                <a:gridCol w="1979712"/>
              </a:tblGrid>
              <a:tr h="18134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endParaRPr lang="ru-RU" sz="1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Образовательная программа обеспечивает реализацию основных приоритетных направлений развития науки, технологий и техники России, определенных Указом Президента: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Перспективные виды вооружения, военной и          специальной техники.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Рациональное природопользование.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Робототехнические комплексы (системы) военного, специального и двойного назначения.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Транспортные и космические системы.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Обучаясь на нашей специальности, Вы получите уникальные знания оборудования и технологий ХХ</a:t>
                      </a: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века и навыки, позволяющие получить достойно оплачиваемую работу и перспективы роста в ведущих НИИ, КБ и заводах различных отраслей машиностроения – основы экономической безопасности России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34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381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1345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54" y="1915403"/>
            <a:ext cx="1818774" cy="1467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5" y="3501008"/>
            <a:ext cx="1840161" cy="15658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354" y="1725800"/>
            <a:ext cx="1894308" cy="14577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814" y="3281793"/>
            <a:ext cx="1813939" cy="1851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/>
          <a:stretch/>
        </p:blipFill>
        <p:spPr bwMode="auto">
          <a:xfrm>
            <a:off x="2224270" y="5343433"/>
            <a:ext cx="2553390" cy="13861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5308376"/>
            <a:ext cx="1856978" cy="14212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t="32312" r="73244" b="36996"/>
          <a:stretch/>
        </p:blipFill>
        <p:spPr bwMode="auto">
          <a:xfrm>
            <a:off x="7280514" y="5139818"/>
            <a:ext cx="1807163" cy="16376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28" y="5133050"/>
            <a:ext cx="1974972" cy="16187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73543" y="1026523"/>
            <a:ext cx="9043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Специальность «15.05.01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Проектирование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технологических машин и комплексов (ПТК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)»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1356288"/>
            <a:ext cx="908767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C00000"/>
                </a:solidFill>
              </a:rPr>
              <a:t>Профиль - «ПРОЕКТИРОВАНИЕ ТЕХНОЛОГИЧЕСКИХ КОМПЛЕКСОВ В МАШИНОСТРОЕНИИ» </a:t>
            </a:r>
          </a:p>
        </p:txBody>
      </p:sp>
    </p:spTree>
    <p:extLst>
      <p:ext uri="{BB962C8B-B14F-4D97-AF65-F5344CB8AC3E}">
        <p14:creationId xmlns:p14="http://schemas.microsoft.com/office/powerpoint/2010/main" val="222101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0" y="0"/>
            <a:ext cx="9154576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82508" cy="43924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800" b="1" dirty="0"/>
              <a:t>КОНТАКТНАЯ ИНФОРМАЦИЯ:</a:t>
            </a:r>
            <a:endParaRPr lang="ru-RU" sz="1800" dirty="0"/>
          </a:p>
          <a:p>
            <a:pPr marL="0" indent="0">
              <a:buNone/>
            </a:pPr>
            <a:r>
              <a:rPr lang="ru-RU" sz="1800" b="1" dirty="0"/>
              <a:t> </a:t>
            </a:r>
            <a:r>
              <a:rPr lang="ru-RU" sz="1800" dirty="0" smtClean="0"/>
              <a:t>Институт </a:t>
            </a:r>
            <a:r>
              <a:rPr lang="ru-RU" sz="1800" dirty="0"/>
              <a:t>машиностроения,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            материаловедения </a:t>
            </a:r>
            <a:r>
              <a:rPr lang="ru-RU" sz="1800" dirty="0"/>
              <a:t>(ИММ).</a:t>
            </a:r>
          </a:p>
          <a:p>
            <a:pPr marL="0" indent="0">
              <a:buNone/>
            </a:pPr>
            <a:r>
              <a:rPr lang="ru-RU" sz="1800" dirty="0"/>
              <a:t>Директор института: </a:t>
            </a:r>
          </a:p>
          <a:p>
            <a:pPr marL="0" indent="0">
              <a:buNone/>
            </a:pPr>
            <a:r>
              <a:rPr lang="ru-RU" sz="1800" dirty="0" smtClean="0"/>
              <a:t>             </a:t>
            </a:r>
            <a:r>
              <a:rPr lang="ru-RU" sz="1800" dirty="0" err="1" smtClean="0"/>
              <a:t>Казинский</a:t>
            </a:r>
            <a:r>
              <a:rPr lang="ru-RU" sz="1800" dirty="0" smtClean="0"/>
              <a:t> </a:t>
            </a:r>
            <a:r>
              <a:rPr lang="ru-RU" sz="1800" dirty="0"/>
              <a:t>Алексей Алексеевич</a:t>
            </a:r>
          </a:p>
          <a:p>
            <a:pPr marL="0" indent="0">
              <a:buNone/>
            </a:pPr>
            <a:r>
              <a:rPr lang="ru-RU" sz="1800" dirty="0"/>
              <a:t>Телефон: (8452) 99-88-61. </a:t>
            </a:r>
          </a:p>
          <a:p>
            <a:pPr marL="0" indent="0">
              <a:buNone/>
            </a:pPr>
            <a:r>
              <a:rPr lang="ru-RU" sz="1800" dirty="0"/>
              <a:t>E-</a:t>
            </a:r>
            <a:r>
              <a:rPr lang="ru-RU" sz="1800" dirty="0" err="1"/>
              <a:t>mail</a:t>
            </a:r>
            <a:r>
              <a:rPr lang="ru-RU" sz="1800" dirty="0"/>
              <a:t>: </a:t>
            </a:r>
            <a:r>
              <a:rPr lang="ru-RU" sz="1800" u="sng" dirty="0">
                <a:hlinkClick r:id="rId2"/>
              </a:rPr>
              <a:t>aak@sstu.ru</a:t>
            </a:r>
            <a:r>
              <a:rPr lang="ru-RU" sz="1800" dirty="0"/>
              <a:t> (директор ИММ).</a:t>
            </a:r>
          </a:p>
          <a:p>
            <a:pPr marL="0" indent="0">
              <a:buNone/>
            </a:pPr>
            <a:r>
              <a:rPr lang="ru-RU" sz="1800" dirty="0"/>
              <a:t>Адрес: ул. Политехническая, 77, 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              корпус </a:t>
            </a:r>
            <a:r>
              <a:rPr lang="ru-RU" sz="1800" dirty="0"/>
              <a:t>1, комната 251. </a:t>
            </a:r>
          </a:p>
          <a:p>
            <a:pPr marL="0" lvl="0" indent="0">
              <a:buNone/>
            </a:pPr>
            <a:endParaRPr lang="ru-RU" sz="1800" dirty="0"/>
          </a:p>
          <a:p>
            <a:pPr>
              <a:buNone/>
            </a:pPr>
            <a:r>
              <a:rPr lang="ru-RU" sz="1800" b="1" dirty="0"/>
              <a:t> </a:t>
            </a:r>
            <a:endParaRPr lang="ru-RU" sz="1800" dirty="0"/>
          </a:p>
          <a:p>
            <a:pPr>
              <a:buNone/>
            </a:pPr>
            <a:r>
              <a:rPr lang="ru-RU" sz="1800" b="1" dirty="0" smtClean="0"/>
              <a:t> ПРИЕМНАЯ КОМИССИЯ:</a:t>
            </a:r>
            <a:endParaRPr lang="ru-RU" sz="1800" dirty="0"/>
          </a:p>
          <a:p>
            <a:pPr>
              <a:buNone/>
            </a:pPr>
            <a:r>
              <a:rPr lang="ru-RU" sz="1800" dirty="0"/>
              <a:t> </a:t>
            </a:r>
            <a:r>
              <a:rPr lang="ru-RU" sz="1800" dirty="0" smtClean="0"/>
              <a:t>Адрес</a:t>
            </a:r>
            <a:r>
              <a:rPr lang="ru-RU" sz="1800" dirty="0"/>
              <a:t>: ул. Б. Садовая, д. 127</a:t>
            </a:r>
          </a:p>
          <a:p>
            <a:pPr>
              <a:buNone/>
            </a:pPr>
            <a:r>
              <a:rPr lang="ru-RU" sz="1800" dirty="0"/>
              <a:t>Телефон: (8452) 99-86-65.</a:t>
            </a:r>
          </a:p>
          <a:p>
            <a:pPr>
              <a:buNone/>
            </a:pPr>
            <a:r>
              <a:rPr lang="ru-RU" sz="1800" dirty="0"/>
              <a:t>E-</a:t>
            </a:r>
            <a:r>
              <a:rPr lang="ru-RU" sz="1800" dirty="0" err="1"/>
              <a:t>mail</a:t>
            </a:r>
            <a:r>
              <a:rPr lang="ru-RU" sz="1800" dirty="0"/>
              <a:t>: </a:t>
            </a:r>
            <a:r>
              <a:rPr lang="en-US" sz="1800" u="sng" dirty="0" err="1">
                <a:hlinkClick r:id="rId3"/>
              </a:rPr>
              <a:t>cpk</a:t>
            </a:r>
            <a:r>
              <a:rPr lang="ru-RU" sz="1800" u="sng" dirty="0">
                <a:hlinkClick r:id="rId3"/>
              </a:rPr>
              <a:t>@sstu.ru</a:t>
            </a:r>
            <a:endParaRPr lang="ru-RU" sz="1800" dirty="0"/>
          </a:p>
          <a:p>
            <a:pPr>
              <a:buNone/>
            </a:pPr>
            <a:r>
              <a:rPr lang="ru-RU" sz="1800" dirty="0"/>
              <a:t>Сайт: </a:t>
            </a:r>
            <a:r>
              <a:rPr lang="en-US" sz="1800" u="sng" dirty="0">
                <a:hlinkClick r:id="rId4"/>
              </a:rPr>
              <a:t>http</a:t>
            </a:r>
            <a:r>
              <a:rPr lang="ru-RU" sz="1800" u="sng" dirty="0">
                <a:hlinkClick r:id="rId4"/>
              </a:rPr>
              <a:t>://</a:t>
            </a:r>
            <a:r>
              <a:rPr lang="en-US" sz="1800" u="sng" dirty="0">
                <a:hlinkClick r:id="rId4"/>
              </a:rPr>
              <a:t>www</a:t>
            </a:r>
            <a:r>
              <a:rPr lang="ru-RU" sz="1800" u="sng" dirty="0">
                <a:hlinkClick r:id="rId4"/>
              </a:rPr>
              <a:t>.</a:t>
            </a:r>
            <a:r>
              <a:rPr lang="en-US" sz="1800" u="sng" dirty="0" err="1">
                <a:hlinkClick r:id="rId4"/>
              </a:rPr>
              <a:t>sstu</a:t>
            </a:r>
            <a:r>
              <a:rPr lang="ru-RU" sz="1800" u="sng" dirty="0">
                <a:hlinkClick r:id="rId4"/>
              </a:rPr>
              <a:t>.</a:t>
            </a:r>
            <a:r>
              <a:rPr lang="en-US" sz="1800" u="sng" dirty="0" err="1">
                <a:hlinkClick r:id="rId4"/>
              </a:rPr>
              <a:t>ru</a:t>
            </a:r>
            <a:r>
              <a:rPr lang="ru-RU" sz="1800" u="sng" dirty="0">
                <a:hlinkClick r:id="rId4"/>
              </a:rPr>
              <a:t>/</a:t>
            </a:r>
            <a:r>
              <a:rPr lang="en-US" sz="1800" u="sng" dirty="0" err="1">
                <a:hlinkClick r:id="rId4"/>
              </a:rPr>
              <a:t>abiturientu</a:t>
            </a:r>
            <a:r>
              <a:rPr lang="ru-RU" sz="1800" u="sng" dirty="0">
                <a:hlinkClick r:id="rId4"/>
              </a:rPr>
              <a:t>/</a:t>
            </a:r>
            <a:endParaRPr lang="ru-RU" sz="1800" dirty="0"/>
          </a:p>
          <a:p>
            <a:pPr marL="0" indent="0" algn="just">
              <a:buNone/>
            </a:pPr>
            <a:endParaRPr lang="ru-RU" sz="1800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3" t="22164" r="9299" b="23209"/>
          <a:stretch/>
        </p:blipFill>
        <p:spPr bwMode="auto">
          <a:xfrm>
            <a:off x="0" y="0"/>
            <a:ext cx="3615886" cy="1356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0" y="6152947"/>
            <a:ext cx="9143999" cy="67252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defPPr>
              <a:defRPr lang="ru-RU"/>
            </a:defPPr>
            <a:lvl1pPr indent="0" algn="ctr">
              <a:spcBef>
                <a:spcPct val="20000"/>
              </a:spcBef>
              <a:buFont typeface="Arial" pitchFamily="34" charset="0"/>
              <a:buNone/>
              <a:defRPr sz="2400" b="1">
                <a:solidFill>
                  <a:srgbClr val="002060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</a:defRPr>
            </a:lvl9pPr>
          </a:lstStyle>
          <a:p>
            <a:r>
              <a:rPr lang="ru-RU" dirty="0" smtClean="0"/>
              <a:t>Поступайте в СГТУ имени Гагарина Ю.А.</a:t>
            </a:r>
          </a:p>
          <a:p>
            <a:r>
              <a:rPr lang="ru-RU" dirty="0" smtClean="0"/>
              <a:t>ЖДЕМ </a:t>
            </a:r>
            <a:r>
              <a:rPr lang="ru-RU" dirty="0"/>
              <a:t>ВАС В НАШЕМ ИНСТИТУТЕ!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67944" y="1556792"/>
            <a:ext cx="507605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 smtClean="0"/>
              <a:t>    ПРАВИЛА ПРИЕМА: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 Документ об образовании (подлинник или</a:t>
            </a:r>
          </a:p>
          <a:p>
            <a:r>
              <a:rPr lang="ru-RU" dirty="0" smtClean="0"/>
              <a:t>    копия).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6 фотографий размером 3×4.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Медицинская справка (форма № 086-У).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Сертификат ЕГЭ по дисциплинам: русский</a:t>
            </a:r>
          </a:p>
          <a:p>
            <a:r>
              <a:rPr lang="ru-RU" dirty="0" smtClean="0"/>
              <a:t>   язык, математика, физика.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Другие документы на усмотрение абитуриента.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60789" y="1628800"/>
            <a:ext cx="72008" cy="3960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11560" y="4077072"/>
            <a:ext cx="75608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СГТ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260648"/>
            <a:ext cx="1906828" cy="64807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6155160" y="188640"/>
            <a:ext cx="298884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САРАТОВСКИЙ ГОСУДАРСТВЕННЫЙ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ТЕХНИЧЕСКИЙ УНИВЕРСИТЕТ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имени Гагарина Ю. А. 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066" y="4227631"/>
            <a:ext cx="3179302" cy="1925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4067944" y="1844824"/>
            <a:ext cx="72008" cy="388843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40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7" name="Объект 2"/>
          <p:cNvSpPr txBox="1">
            <a:spLocks/>
          </p:cNvSpPr>
          <p:nvPr/>
        </p:nvSpPr>
        <p:spPr bwMode="auto">
          <a:xfrm>
            <a:off x="250825" y="5745163"/>
            <a:ext cx="8642350" cy="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89000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93813" indent="-40322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81163" indent="-385763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100" indent="-3873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73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5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17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89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>
              <a:buFont typeface="Wingdings" pitchFamily="2" charset="2"/>
              <a:buNone/>
            </a:pPr>
            <a:r>
              <a:rPr lang="ru-RU" altLang="ru-RU" sz="1400" b="1" dirty="0" smtClean="0"/>
              <a:t>Трудоустройство</a:t>
            </a:r>
            <a:r>
              <a:rPr lang="en-US" altLang="ru-RU" sz="1400" b="1" dirty="0" smtClean="0"/>
              <a:t>: </a:t>
            </a:r>
            <a:r>
              <a:rPr lang="ru-RU" altLang="ru-RU" sz="1400" dirty="0"/>
              <a:t>предприятия </a:t>
            </a:r>
            <a:r>
              <a:rPr lang="ru-RU" altLang="ru-RU" sz="1400" dirty="0" smtClean="0"/>
              <a:t>по созданию </a:t>
            </a:r>
            <a:r>
              <a:rPr lang="ru-RU" altLang="ru-RU" sz="1400" dirty="0"/>
              <a:t>и эксплуатации роботов, робототехнических и автоматизированных линий, следящих приводов и </a:t>
            </a:r>
            <a:r>
              <a:rPr lang="ru-RU" altLang="ru-RU" sz="1400" dirty="0" err="1"/>
              <a:t>мехатронных</a:t>
            </a:r>
            <a:r>
              <a:rPr lang="ru-RU" altLang="ru-RU" sz="1400" dirty="0"/>
              <a:t> </a:t>
            </a:r>
            <a:r>
              <a:rPr lang="ru-RU" altLang="ru-RU" sz="1400" dirty="0" smtClean="0"/>
              <a:t>устройств; программирование </a:t>
            </a:r>
            <a:r>
              <a:rPr lang="ru-RU" altLang="ru-RU" sz="1400" dirty="0"/>
              <a:t>микроконтроллеров, создание систем автоматического </a:t>
            </a:r>
            <a:r>
              <a:rPr lang="ru-RU" altLang="ru-RU" sz="1400" dirty="0" smtClean="0"/>
              <a:t>управления, </a:t>
            </a:r>
            <a:r>
              <a:rPr lang="ru-RU" altLang="ru-RU" sz="1400" dirty="0"/>
              <a:t>конструирование и проектирование сложных технических устройств и др.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8384834"/>
              </p:ext>
            </p:extLst>
          </p:nvPr>
        </p:nvGraphicFramePr>
        <p:xfrm>
          <a:off x="179512" y="3061138"/>
          <a:ext cx="8784976" cy="2684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4319">
                  <a:extLst>
                    <a:ext uri="{9D8B030D-6E8A-4147-A177-3AD203B41FA5}">
                      <a16:colId xmlns:a16="http://schemas.microsoft.com/office/drawing/2014/main" xmlns="" val="1060004097"/>
                    </a:ext>
                  </a:extLst>
                </a:gridCol>
                <a:gridCol w="5350657">
                  <a:extLst>
                    <a:ext uri="{9D8B030D-6E8A-4147-A177-3AD203B41FA5}">
                      <a16:colId xmlns:a16="http://schemas.microsoft.com/office/drawing/2014/main" xmlns="" val="2219286609"/>
                    </a:ext>
                  </a:extLst>
                </a:gridCol>
              </a:tblGrid>
              <a:tr h="328466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Дисциплины</a:t>
                      </a:r>
                      <a:endParaRPr lang="ru-RU" sz="1200" dirty="0"/>
                    </a:p>
                  </a:txBody>
                  <a:tcPr marL="91435" marR="91435" marT="45724" marB="45724"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Решаемые</a:t>
                      </a:r>
                      <a:r>
                        <a:rPr lang="ru-RU" sz="1200" baseline="0" dirty="0" smtClean="0"/>
                        <a:t> задачи</a:t>
                      </a:r>
                      <a:endParaRPr lang="ru-RU" sz="1200" dirty="0"/>
                    </a:p>
                  </a:txBody>
                  <a:tcPr marL="91435" marR="91435" marT="45724" marB="45724"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8751182"/>
                  </a:ext>
                </a:extLst>
              </a:tr>
              <a:tr h="4161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Системы автоматического управления, искусственный интеллект </a:t>
                      </a:r>
                      <a:endParaRPr lang="ru-RU" sz="1200" b="1" dirty="0"/>
                    </a:p>
                  </a:txBody>
                  <a:tcPr marL="91435" marR="91435" marT="45724" marB="45724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Создание сложных </a:t>
                      </a:r>
                      <a:r>
                        <a:rPr lang="ru-RU" sz="1200" b="1" dirty="0" smtClean="0"/>
                        <a:t>систем управления</a:t>
                      </a:r>
                      <a:r>
                        <a:rPr lang="ru-RU" sz="1200" dirty="0" smtClean="0"/>
                        <a:t> роботом</a:t>
                      </a:r>
                      <a:endParaRPr lang="ru-RU" sz="1200" dirty="0"/>
                    </a:p>
                  </a:txBody>
                  <a:tcPr marL="91435" marR="91435" marT="45724" marB="45724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5841081"/>
                  </a:ext>
                </a:extLst>
              </a:tr>
              <a:tr h="53019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Информационные</a:t>
                      </a:r>
                      <a:r>
                        <a:rPr lang="ru-RU" sz="1200" b="1" baseline="0" dirty="0" smtClean="0"/>
                        <a:t> устройства, датчики (сенсоры), системы технического зрения</a:t>
                      </a:r>
                      <a:endParaRPr lang="ru-RU" sz="1200" b="1" dirty="0"/>
                    </a:p>
                  </a:txBody>
                  <a:tcPr marL="91435" marR="91435" marT="45724" marB="45724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</a:t>
                      </a:r>
                      <a:r>
                        <a:rPr lang="ru-RU" sz="1200" baseline="0" dirty="0" smtClean="0"/>
                        <a:t>бор информации об окружающей среде, технологических процессах</a:t>
                      </a:r>
                      <a:endParaRPr lang="ru-RU" sz="1200" dirty="0"/>
                    </a:p>
                  </a:txBody>
                  <a:tcPr marL="91435" marR="91435" marT="45724" marB="45724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9632522"/>
                  </a:ext>
                </a:extLst>
              </a:tr>
              <a:tr h="33351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/>
                        <a:t>Приводы и следящие системы</a:t>
                      </a:r>
                      <a:endParaRPr lang="ru-RU" sz="1200" b="1" dirty="0"/>
                    </a:p>
                  </a:txBody>
                  <a:tcPr marL="91435" marR="91435" marT="45724" marB="45724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Проектирование сочленений, исполнительных </a:t>
                      </a:r>
                      <a:r>
                        <a:rPr lang="ru-RU" sz="1200" baseline="0" dirty="0" smtClean="0"/>
                        <a:t>устройств роботов</a:t>
                      </a:r>
                      <a:endParaRPr lang="ru-RU" sz="1200" dirty="0"/>
                    </a:p>
                  </a:txBody>
                  <a:tcPr marL="91435" marR="91435" marT="45724" marB="45724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1831315"/>
                  </a:ext>
                </a:extLst>
              </a:tr>
              <a:tr h="640135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Программирование,</a:t>
                      </a:r>
                      <a:r>
                        <a:rPr lang="ru-RU" sz="1200" b="1" baseline="0" dirty="0" smtClean="0"/>
                        <a:t> </a:t>
                      </a:r>
                      <a:br>
                        <a:rPr lang="ru-RU" sz="1200" b="1" baseline="0" dirty="0" smtClean="0"/>
                      </a:br>
                      <a:r>
                        <a:rPr lang="en-US" sz="1200" b="1" baseline="0" dirty="0" smtClean="0"/>
                        <a:t>IT-</a:t>
                      </a:r>
                      <a:r>
                        <a:rPr lang="ru-RU" sz="1200" b="1" baseline="0" dirty="0" smtClean="0"/>
                        <a:t>технологии, цифровое производство</a:t>
                      </a:r>
                      <a:endParaRPr lang="ru-RU" sz="1200" b="1" dirty="0"/>
                    </a:p>
                  </a:txBody>
                  <a:tcPr marL="91435" marR="91435" marT="45724" marB="45724"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Программирование</a:t>
                      </a:r>
                      <a:r>
                        <a:rPr lang="ru-RU" sz="1200" baseline="0" dirty="0" smtClean="0"/>
                        <a:t> систем управления, моделирование работы робототехнических систем, создание приложений, решающих сложные нетривиальные задачи</a:t>
                      </a:r>
                      <a:endParaRPr lang="ru-RU" sz="1200" dirty="0"/>
                    </a:p>
                  </a:txBody>
                  <a:tcPr marL="91435" marR="91435" marT="45724" marB="45724"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2004505"/>
                  </a:ext>
                </a:extLst>
              </a:tr>
              <a:tr h="394502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Современные</a:t>
                      </a:r>
                      <a:r>
                        <a:rPr lang="ru-RU" sz="1200" baseline="0" dirty="0" smtClean="0"/>
                        <a:t> материалы, </a:t>
                      </a:r>
                      <a:r>
                        <a:rPr lang="ru-RU" sz="1200" b="1" baseline="0" dirty="0" smtClean="0"/>
                        <a:t>САПР.</a:t>
                      </a:r>
                      <a:endParaRPr lang="ru-RU" sz="1200" dirty="0"/>
                    </a:p>
                  </a:txBody>
                  <a:tcPr marL="91435" marR="91435" marT="45724" marB="45724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baseline="0" dirty="0" smtClean="0"/>
                        <a:t>Конструирование и  </a:t>
                      </a:r>
                      <a:r>
                        <a:rPr lang="ru-RU" sz="1200" baseline="0" dirty="0" smtClean="0"/>
                        <a:t>проектирование </a:t>
                      </a:r>
                      <a:r>
                        <a:rPr lang="ru-RU" sz="1200" b="1" baseline="0" dirty="0" err="1" smtClean="0"/>
                        <a:t>мехатронных</a:t>
                      </a:r>
                      <a:r>
                        <a:rPr lang="ru-RU" sz="1200" b="1" baseline="0" dirty="0" smtClean="0"/>
                        <a:t> устройств и роботов.</a:t>
                      </a:r>
                    </a:p>
                  </a:txBody>
                  <a:tcPr marL="91435" marR="91435" marT="45724" marB="45724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9043883"/>
                  </a:ext>
                </a:extLst>
              </a:tr>
            </a:tbl>
          </a:graphicData>
        </a:graphic>
      </p:graphicFrame>
      <p:pic>
        <p:nvPicPr>
          <p:cNvPr id="3101" name="Picture 2" descr="https://www.kuka.com/-/media/kuka-corporate/images/products/robots/education/kuka_training_cell_classroom.jpg?rev=0e2b548af2824a628500b7c9f76544bf&amp;amp;hash=8463EBC81CE68E9400CC8267591449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67" t="20914" r="43925" b="52594"/>
          <a:stretch>
            <a:fillRect/>
          </a:stretch>
        </p:blipFill>
        <p:spPr bwMode="auto">
          <a:xfrm>
            <a:off x="6417493" y="750289"/>
            <a:ext cx="2616533" cy="21003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1595" y="1219994"/>
            <a:ext cx="6367564" cy="601497"/>
          </a:xfrm>
          <a:prstGeom prst="rect">
            <a:avLst/>
          </a:prstGeom>
          <a:solidFill>
            <a:srgbClr val="F8A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103" name="Заголовок 1"/>
          <p:cNvSpPr txBox="1">
            <a:spLocks/>
          </p:cNvSpPr>
          <p:nvPr/>
        </p:nvSpPr>
        <p:spPr bwMode="auto">
          <a:xfrm>
            <a:off x="219596" y="1315954"/>
            <a:ext cx="6294501" cy="409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889000" indent="-439738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¡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293813" indent="-403225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81163" indent="-385763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¡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0100" indent="-38735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273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845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417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98900" indent="-3873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200" b="1" dirty="0" smtClean="0">
                <a:solidFill>
                  <a:schemeClr val="bg1"/>
                </a:solidFill>
              </a:rPr>
              <a:t>15.03(04).06 </a:t>
            </a:r>
            <a:r>
              <a:rPr lang="ru-RU" altLang="ru-RU" sz="2200" b="1" dirty="0" err="1" smtClean="0">
                <a:solidFill>
                  <a:schemeClr val="bg1"/>
                </a:solidFill>
              </a:rPr>
              <a:t>Мехатроника</a:t>
            </a:r>
            <a:r>
              <a:rPr lang="ru-RU" altLang="ru-RU" sz="2200" b="1" dirty="0" smtClean="0">
                <a:solidFill>
                  <a:schemeClr val="bg1"/>
                </a:solidFill>
              </a:rPr>
              <a:t>  </a:t>
            </a:r>
            <a:r>
              <a:rPr lang="ru-RU" altLang="ru-RU" sz="2200" b="1" dirty="0">
                <a:solidFill>
                  <a:schemeClr val="bg1"/>
                </a:solidFill>
              </a:rPr>
              <a:t>и робототехника</a:t>
            </a:r>
          </a:p>
        </p:txBody>
      </p:sp>
      <p:sp>
        <p:nvSpPr>
          <p:cNvPr id="3104" name="Прямоугольник 8"/>
          <p:cNvSpPr>
            <a:spLocks noChangeArrowheads="1"/>
          </p:cNvSpPr>
          <p:nvPr/>
        </p:nvSpPr>
        <p:spPr bwMode="auto">
          <a:xfrm>
            <a:off x="0" y="1885729"/>
            <a:ext cx="640915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altLang="ru-RU" sz="1600" dirty="0"/>
              <a:t>Направление является </a:t>
            </a:r>
            <a:r>
              <a:rPr lang="ru-RU" altLang="ru-RU" sz="1600" b="1" dirty="0">
                <a:solidFill>
                  <a:srgbClr val="F8A73A"/>
                </a:solidFill>
              </a:rPr>
              <a:t>многопрофильным</a:t>
            </a:r>
            <a:r>
              <a:rPr lang="en-US" altLang="ru-RU" sz="1600" b="1" dirty="0"/>
              <a:t> </a:t>
            </a:r>
            <a:r>
              <a:rPr lang="ru-RU" altLang="ru-RU" sz="1600" dirty="0"/>
              <a:t>и предполагает </a:t>
            </a:r>
            <a:r>
              <a:rPr lang="ru-RU" altLang="ru-RU" sz="1600" b="1" dirty="0"/>
              <a:t>системные знания </a:t>
            </a:r>
            <a:r>
              <a:rPr lang="ru-RU" altLang="ru-RU" sz="1600" dirty="0"/>
              <a:t>о </a:t>
            </a:r>
            <a:r>
              <a:rPr lang="ru-RU" altLang="ru-RU" sz="1600" dirty="0" smtClean="0"/>
              <a:t>разработке, </a:t>
            </a:r>
            <a:r>
              <a:rPr lang="ru-RU" altLang="ru-RU" sz="1600" dirty="0"/>
              <a:t>эксплуатации и обслуживании сложных </a:t>
            </a:r>
            <a:r>
              <a:rPr lang="ru-RU" altLang="ru-RU" sz="1600" b="1" dirty="0"/>
              <a:t>технических объектов </a:t>
            </a:r>
            <a:r>
              <a:rPr lang="ru-RU" altLang="ru-RU" sz="1600" dirty="0"/>
              <a:t>и </a:t>
            </a:r>
            <a:r>
              <a:rPr lang="ru-RU" altLang="ru-RU" sz="1600" b="1" dirty="0"/>
              <a:t>систем </a:t>
            </a:r>
            <a:r>
              <a:rPr lang="ru-RU" altLang="ru-RU" sz="1600" dirty="0"/>
              <a:t>(</a:t>
            </a:r>
            <a:r>
              <a:rPr lang="ru-RU" altLang="ru-RU" sz="1600" dirty="0" err="1"/>
              <a:t>мехатронных</a:t>
            </a:r>
            <a:r>
              <a:rPr lang="ru-RU" altLang="ru-RU" sz="1600" dirty="0"/>
              <a:t> или робототехнических</a:t>
            </a:r>
            <a:r>
              <a:rPr lang="ru-RU" altLang="ru-RU" sz="1600" dirty="0" smtClean="0"/>
              <a:t>)</a:t>
            </a:r>
            <a:endParaRPr lang="ru-RU" altLang="ru-RU" sz="1600" dirty="0"/>
          </a:p>
        </p:txBody>
      </p:sp>
      <p:pic>
        <p:nvPicPr>
          <p:cNvPr id="11" name="Picture 4" descr="СГТУ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2824" y="111462"/>
            <a:ext cx="1906828" cy="64807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906109" y="20000"/>
            <a:ext cx="7237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САРАТОВСКИЙ ГОСУДАРСТВЕННЫЙ ТЕХНИЧЕСКИЙ УНИВЕРСИТЕТ имени Гагарина Ю. А.</a:t>
            </a:r>
          </a:p>
          <a:p>
            <a:r>
              <a:rPr lang="ru-RU" sz="14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</a:rPr>
              <a:t>Институт машиностроения, материаловедения</a:t>
            </a:r>
          </a:p>
          <a:p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453" y="783800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kern="0" spc="120" dirty="0">
                <a:cs typeface="Aharoni" pitchFamily="2" charset="-79"/>
              </a:rPr>
              <a:t>КАФЕДРА</a:t>
            </a:r>
            <a:r>
              <a:rPr lang="ru-RU" b="1" kern="0" spc="1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 «ТЕХНИЧЕСКАЯ МЕХАНИКА И МЕХАТРОНИКА»</a:t>
            </a:r>
            <a:endParaRPr lang="ru-RU" kern="0" spc="12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39868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слайд по атп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099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слайд по кто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41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40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87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47105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037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48" y="1825625"/>
            <a:ext cx="3263504" cy="0"/>
          </a:xfrm>
        </p:spPr>
      </p:pic>
      <p:pic>
        <p:nvPicPr>
          <p:cNvPr id="7" name="Рисунок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0052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319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107950" y="125413"/>
            <a:ext cx="8891588" cy="1143000"/>
          </a:xfrm>
        </p:spPr>
        <p:txBody>
          <a:bodyPr/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Кафедра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«Материаловедение и биомедицинская инженерия»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МБИ)</a:t>
            </a: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503237" y="908721"/>
            <a:ext cx="8353425" cy="432048"/>
          </a:xfrm>
        </p:spPr>
        <p:txBody>
          <a:bodyPr/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12.03(04).04 «Биотехнические системы и технологии» (БИСТ)</a:t>
            </a:r>
            <a:endParaRPr lang="ru-RU" b="1" dirty="0" smtClean="0"/>
          </a:p>
        </p:txBody>
      </p:sp>
      <p:sp>
        <p:nvSpPr>
          <p:cNvPr id="2052" name="Прямоугольник 4"/>
          <p:cNvSpPr>
            <a:spLocks noChangeArrowheads="1"/>
          </p:cNvSpPr>
          <p:nvPr/>
        </p:nvSpPr>
        <p:spPr bwMode="auto">
          <a:xfrm>
            <a:off x="0" y="1412776"/>
            <a:ext cx="7385957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buClr>
                <a:srgbClr val="4F81BD"/>
              </a:buClr>
              <a:buSzPct val="80000"/>
              <a:buFont typeface="Wingdings 2" pitchFamily="18" charset="2"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Мы готовим специалистов в интереснейшей и перспективной области знаний </a:t>
            </a:r>
          </a:p>
          <a:p>
            <a:pPr algn="ctr" fontAlgn="base">
              <a:spcAft>
                <a:spcPct val="0"/>
              </a:spcAft>
              <a:buClr>
                <a:srgbClr val="4F81BD"/>
              </a:buClr>
              <a:buSzPct val="80000"/>
              <a:buFont typeface="Wingdings 2" pitchFamily="18" charset="2"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БИОИНЖЕНЕРИИ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 fontAlgn="base">
              <a:spcAft>
                <a:spcPct val="0"/>
              </a:spcAft>
              <a:buClr>
                <a:srgbClr val="4F81BD"/>
              </a:buClr>
              <a:buSzPct val="80000"/>
              <a:buFont typeface="Wingdings 2" pitchFamily="18" charset="2"/>
              <a:buNone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Данная профессия является престижной и высокооплачиваемой во всем мире!</a:t>
            </a:r>
          </a:p>
        </p:txBody>
      </p:sp>
      <p:sp>
        <p:nvSpPr>
          <p:cNvPr id="2053" name="Прямоугольник 7"/>
          <p:cNvSpPr>
            <a:spLocks noChangeArrowheads="1"/>
          </p:cNvSpPr>
          <p:nvPr/>
        </p:nvSpPr>
        <p:spPr bwMode="auto">
          <a:xfrm>
            <a:off x="-11585" y="2102010"/>
            <a:ext cx="6948264" cy="2477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50838" indent="-173038" fontAlgn="base"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buSzPct val="80000"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ходе обучения студенты получают знания в следующих областях:</a:t>
            </a:r>
          </a:p>
          <a:p>
            <a:pPr marL="350838" indent="-173038" fontAlgn="base"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buSzPct val="80000"/>
              <a:buFont typeface="Arial" charset="0"/>
              <a:buChar char="•"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Разработка биотехнических и медицинских аппаратов и систем  для диагностики и лечения в различных областях медицины;</a:t>
            </a:r>
          </a:p>
          <a:p>
            <a:pPr marL="350838" indent="-173038" fontAlgn="base"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buSzPct val="80000"/>
              <a:buFontTx/>
              <a:buChar char="•"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и создание биосовместимых материалов и покрытий медицинского назначения;</a:t>
            </a:r>
            <a:endParaRPr lang="en-US" alt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0838" indent="-173038" fontAlgn="base"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buSzPct val="80000"/>
              <a:buFontTx/>
              <a:buChar char="•"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и создание искусственных органов и тканей человека;</a:t>
            </a:r>
          </a:p>
          <a:p>
            <a:pPr marL="350838" indent="-173038" fontAlgn="base"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buSzPct val="80000"/>
              <a:buFontTx/>
              <a:buChar char="•"/>
            </a:pPr>
            <a:r>
              <a:rPr lang="ru-RU" altLang="ru-RU" sz="14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Нанотехнологии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и их применение в медицине;</a:t>
            </a:r>
          </a:p>
          <a:p>
            <a:pPr marL="350838" indent="-173038" fontAlgn="base"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buSzPct val="80000"/>
              <a:buFontTx/>
              <a:buChar char="•"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Разработка новых методов исследования биологических объектов  и новых медицинских технологий с применением технических средств;</a:t>
            </a:r>
          </a:p>
          <a:p>
            <a:pPr marL="350838" indent="-173038" fontAlgn="base">
              <a:spcBef>
                <a:spcPts val="300"/>
              </a:spcBef>
              <a:spcAft>
                <a:spcPct val="0"/>
              </a:spcAft>
              <a:buClr>
                <a:srgbClr val="CC0000"/>
              </a:buClr>
              <a:buSzPct val="80000"/>
              <a:buFontTx/>
              <a:buChar char="•"/>
            </a:pP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Применение компьютерных технологий в медицинской практике и др.</a:t>
            </a:r>
          </a:p>
        </p:txBody>
      </p:sp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2699792" y="4807903"/>
            <a:ext cx="618034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indent="-18097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just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FF0000"/>
              </a:buClr>
            </a:pPr>
            <a:r>
              <a:rPr lang="ru-RU" altLang="ru-RU" sz="1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Трудоустройство:</a:t>
            </a:r>
            <a:r>
              <a:rPr lang="ru-RU" alt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предприятия медицинской промышленности; лечебно-диагностические центры различного профиля; стоматологические клиники; поликлиники; больницы; госпитали; торговые представительства известных марок медицинских товаров и оборудования; сервисные центры по ремонту и наладке импортной и отечественной медицинской техники; фармацевтические компании; инновационные предприятия по разработке и производству наукоемкой продукции и т.д.</a:t>
            </a:r>
          </a:p>
        </p:txBody>
      </p:sp>
      <p:pic>
        <p:nvPicPr>
          <p:cNvPr id="8" name="Picture 11" descr="G:\глазная клиника\SDC13818.JPG"/>
          <p:cNvPicPr>
            <a:picLocks noChangeAspect="1" noChangeArrowheads="1"/>
          </p:cNvPicPr>
          <p:nvPr/>
        </p:nvPicPr>
        <p:blipFill>
          <a:blip r:embed="rId2" cstate="print"/>
          <a:srcRect b="27812"/>
          <a:stretch>
            <a:fillRect/>
          </a:stretch>
        </p:blipFill>
        <p:spPr bwMode="auto">
          <a:xfrm>
            <a:off x="7385957" y="1144653"/>
            <a:ext cx="1655081" cy="1814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4036" y="4631134"/>
            <a:ext cx="2376264" cy="19539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10" descr="C:\Users\markelovaoa\Documents\28 Фотографии\104_FUJI\DSCF49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3077999"/>
            <a:ext cx="2308798" cy="17315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4" descr="СГТУ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16547" y="70159"/>
            <a:ext cx="1285983" cy="464972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259632" y="20000"/>
            <a:ext cx="7884368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САРАТОВСКИЙ ГОСУДАРСТВЕННЫЙ ТЕХНИЧЕСКИЙ УНИВЕРСИТЕТ имени Гагарина Ю. А.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Институт машиностроения, </a:t>
            </a:r>
            <a:r>
              <a:rPr lang="ru-RU" sz="13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материаловедения</a:t>
            </a:r>
            <a:endParaRPr lang="ru-RU" sz="1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10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870</Words>
  <Application>Microsoft Office PowerPoint</Application>
  <PresentationFormat>Экран (4:3)</PresentationFormat>
  <Paragraphs>105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Кафедра «Материаловедение и биомедицинская инженерия» (МБИ)</vt:lpstr>
      <vt:lpstr>Кафедра «Материаловедение и биомедицинская инженерия» (МБИ)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Самойлова Елена Михайловна</cp:lastModifiedBy>
  <cp:revision>41</cp:revision>
  <dcterms:created xsi:type="dcterms:W3CDTF">2020-01-14T17:26:31Z</dcterms:created>
  <dcterms:modified xsi:type="dcterms:W3CDTF">2020-01-20T08:51:56Z</dcterms:modified>
</cp:coreProperties>
</file>