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8" r:id="rId3"/>
    <p:sldId id="276" r:id="rId4"/>
    <p:sldId id="277" r:id="rId5"/>
    <p:sldId id="279" r:id="rId6"/>
    <p:sldId id="281" r:id="rId7"/>
    <p:sldId id="278" r:id="rId8"/>
    <p:sldId id="269" r:id="rId9"/>
    <p:sldId id="273" r:id="rId10"/>
    <p:sldId id="272" r:id="rId11"/>
    <p:sldId id="275" r:id="rId12"/>
    <p:sldId id="267" r:id="rId13"/>
    <p:sldId id="257" r:id="rId14"/>
    <p:sldId id="282" r:id="rId15"/>
    <p:sldId id="263" r:id="rId16"/>
    <p:sldId id="260" r:id="rId17"/>
    <p:sldId id="283" r:id="rId18"/>
    <p:sldId id="265" r:id="rId19"/>
    <p:sldId id="26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42782A-0E8C-4A3B-B089-DB218A7158FD}" type="datetimeFigureOut">
              <a:rPr lang="ru-RU" smtClean="0"/>
              <a:pPr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74595B-F033-4556-80A8-4A456A6C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068960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/>
              <a:t>Общероссийская акция</a:t>
            </a:r>
            <a:br>
              <a:rPr lang="ru-RU" sz="5300" b="1" dirty="0" smtClean="0"/>
            </a:br>
            <a:r>
              <a:rPr lang="ru-RU" sz="5300" b="1" dirty="0" smtClean="0"/>
              <a:t>«Сообщи, где торгуют смертью»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062912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48482" name="Picture 2" descr="https://static.mk.ru/upload/entities/2017/12/26/articles/facebookPicture/71/37/4c/0c/58d03672ee8004eab5bfe53ea6013b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861048"/>
            <a:ext cx="2969568" cy="1979712"/>
          </a:xfrm>
          <a:prstGeom prst="rect">
            <a:avLst/>
          </a:prstGeom>
          <a:noFill/>
        </p:spPr>
      </p:pic>
      <p:sp>
        <p:nvSpPr>
          <p:cNvPr id="148490" name="AutoShape 10" descr="https://kartinkin.net/uploads/posts/2021-01/1611207168_45-p-fon-mvd-rossii-5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8492" name="AutoShape 12" descr="https://kartinkin.net/uploads/posts/2021-01/1611207168_45-p-fon-mvd-rossii-5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8494" name="Picture 1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48123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В России в 2020 году принята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Стратегия</a:t>
            </a:r>
            <a:br>
              <a:rPr lang="ru-RU" sz="3600" b="1" dirty="0" smtClean="0"/>
            </a:br>
            <a:r>
              <a:rPr lang="ru-RU" sz="3600" b="1" dirty="0" smtClean="0"/>
              <a:t>государственной </a:t>
            </a:r>
            <a:r>
              <a:rPr lang="ru-RU" sz="3600" b="1" dirty="0" err="1" smtClean="0"/>
              <a:t>антинаркотической</a:t>
            </a:r>
            <a:r>
              <a:rPr lang="ru-RU" sz="3600" b="1" dirty="0" smtClean="0"/>
              <a:t> политики Российской Федерации на период до 2030 года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Отношение Президента РФ В.В. Путина к проблеме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069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«Наша задача - повысить эффективность противодействия незаконному обороту наркотиков, по всем фронтам действовать более активно и наступательно»</a:t>
            </a:r>
          </a:p>
          <a:p>
            <a:r>
              <a:rPr lang="ru-RU" dirty="0" smtClean="0"/>
              <a:t>«Одно из приоритетных направлений - это продолжение жесткой бескомпромиссной борьбы с наркобизнесом по линии правоохранительных органов и спецслужб»</a:t>
            </a:r>
          </a:p>
          <a:p>
            <a:r>
              <a:rPr lang="ru-RU" dirty="0" smtClean="0"/>
              <a:t>«Нужно разоблачать ложь, в том числе о так называемом «безопасном, цивилизованном» потреблении «легких» и других наркотиков»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teletype.in/files/6f/6c/6f6ca937-682a-474b-97a0-9b6e21daecd6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42" y="1600200"/>
            <a:ext cx="799526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static.mk.ru/upload/entities/2017/12/26/articles/facebookPicture/71/37/4c/0c/58d03672ee8004eab5bfe53ea6013b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1701031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990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Общероссийская акция</a:t>
            </a:r>
            <a:br>
              <a:rPr lang="ru-RU" sz="3600" b="1" dirty="0" smtClean="0"/>
            </a:br>
            <a:r>
              <a:rPr lang="ru-RU" sz="3600" b="1" dirty="0" smtClean="0"/>
              <a:t>«Сообщи, где торгуют смертью»</a:t>
            </a:r>
            <a:endParaRPr lang="ru-RU" sz="3600" dirty="0"/>
          </a:p>
        </p:txBody>
      </p:sp>
      <p:sp>
        <p:nvSpPr>
          <p:cNvPr id="5" name="Табличка 4"/>
          <p:cNvSpPr/>
          <p:nvPr/>
        </p:nvSpPr>
        <p:spPr>
          <a:xfrm>
            <a:off x="179512" y="1556792"/>
            <a:ext cx="8640960" cy="237626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solidFill>
                  <a:schemeClr val="tx1"/>
                </a:solidFill>
              </a:rPr>
              <a:t>Цель </a:t>
            </a:r>
            <a:r>
              <a:rPr lang="ru-RU" sz="2400" b="1" u="sng" dirty="0" smtClean="0">
                <a:solidFill>
                  <a:schemeClr val="tx1"/>
                </a:solidFill>
              </a:rPr>
              <a:t>акции: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привлечение </a:t>
            </a:r>
            <a:r>
              <a:rPr lang="ru-RU" sz="2400" dirty="0">
                <a:solidFill>
                  <a:schemeClr val="tx1"/>
                </a:solidFill>
              </a:rPr>
              <a:t>общественности к участию в противодействии незаконному обороту </a:t>
            </a:r>
            <a:r>
              <a:rPr lang="ru-RU" sz="2400" dirty="0" smtClean="0">
                <a:solidFill>
                  <a:schemeClr val="tx1"/>
                </a:solidFill>
              </a:rPr>
              <a:t>наркотиков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сбор </a:t>
            </a:r>
            <a:r>
              <a:rPr lang="ru-RU" sz="2400" dirty="0">
                <a:solidFill>
                  <a:schemeClr val="tx1"/>
                </a:solidFill>
              </a:rPr>
              <a:t>и проверка значимой </a:t>
            </a:r>
            <a:r>
              <a:rPr lang="ru-RU" sz="2400" dirty="0" smtClean="0">
                <a:solidFill>
                  <a:schemeClr val="tx1"/>
                </a:solidFill>
              </a:rPr>
              <a:t>информации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оказание </a:t>
            </a:r>
            <a:r>
              <a:rPr lang="ru-RU" sz="2400" dirty="0">
                <a:solidFill>
                  <a:schemeClr val="tx1"/>
                </a:solidFill>
              </a:rPr>
              <a:t>квалифицированной помощи и консультаций по вопросам лечения и реабилитации наркозависимых лиц</a:t>
            </a:r>
          </a:p>
        </p:txBody>
      </p:sp>
      <p:sp>
        <p:nvSpPr>
          <p:cNvPr id="8" name="Табличка 7"/>
          <p:cNvSpPr/>
          <p:nvPr/>
        </p:nvSpPr>
        <p:spPr>
          <a:xfrm>
            <a:off x="179512" y="4005064"/>
            <a:ext cx="8784976" cy="86409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Инициатор акции: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Министерство внутренних дел РФ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179512" y="4941168"/>
            <a:ext cx="8784976" cy="86409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История акции: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Проводится ежегодно с 2017г.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179512" y="5877272"/>
            <a:ext cx="8784976" cy="86409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</a:rPr>
              <a:t>Масштаб акции: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Всероссийский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Общероссийская акция</a:t>
            </a:r>
            <a:br>
              <a:rPr lang="ru-RU" sz="3200" b="1" dirty="0" smtClean="0"/>
            </a:br>
            <a:r>
              <a:rPr lang="ru-RU" sz="3200" b="1" dirty="0" smtClean="0"/>
              <a:t>«Сообщи, где торгуют смертью» проходит </a:t>
            </a:r>
            <a:br>
              <a:rPr lang="ru-RU" sz="3200" b="1" dirty="0" smtClean="0"/>
            </a:br>
            <a:r>
              <a:rPr lang="ru-RU" sz="3200" b="1" dirty="0" smtClean="0"/>
              <a:t>во всех регионах страны</a:t>
            </a:r>
            <a:endParaRPr lang="ru-RU" sz="3200" dirty="0"/>
          </a:p>
        </p:txBody>
      </p:sp>
      <p:pic>
        <p:nvPicPr>
          <p:cNvPr id="4" name="Содержимое 3" descr="https://sun9-46.userapi.com/impg/2jrT7oS_U1v_itTsIGINqqaOef2rpcUwFjmYzw/1OtgMI-FMTg.jpg?size=604x453&amp;quality=95&amp;sign=2b2e4205e3bb73c2ab82bd43c8c184e5&amp;c_uniq_tag=_TmbnmtpDunmxQArwqXutCy8IyxUenbuPg6NLEquVnw&amp;type=album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640" y="1484784"/>
            <a:ext cx="3475360" cy="273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sun9-6.userapi.com/impg/cLAM4PyLS98Gavd4ySZN0WXNXGeB_wzFYvLfNg/A134ptGkllE.jpg?size=1280x960&amp;quality=95&amp;sign=02ea4fa2a3e68b0415a72b705b7ba0c1&amp;c_uniq_tag=7DwaNMBf5UJRG8vE-jwJwtam4orG17kNI2QvRiOkXb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149080"/>
            <a:ext cx="3995936" cy="2715989"/>
          </a:xfrm>
          <a:prstGeom prst="rect">
            <a:avLst/>
          </a:prstGeom>
          <a:noFill/>
        </p:spPr>
      </p:pic>
      <p:pic>
        <p:nvPicPr>
          <p:cNvPr id="24580" name="Picture 4" descr="https://avatars.mds.yandex.net/i?id=2a00000186cc918648b07a0319c4f256ede6-1675189-fast-image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2286000" cy="3048001"/>
          </a:xfrm>
          <a:prstGeom prst="rect">
            <a:avLst/>
          </a:prstGeom>
          <a:noFill/>
        </p:spPr>
      </p:pic>
      <p:sp>
        <p:nvSpPr>
          <p:cNvPr id="24582" name="AutoShape 6" descr="https://www.amic.ru/images/news/webp/519423_size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s://progorod33.ru/userfiles/picfullsize/image-1678700814_9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5148064" cy="2757892"/>
          </a:xfrm>
          <a:prstGeom prst="rect">
            <a:avLst/>
          </a:prstGeom>
          <a:noFill/>
        </p:spPr>
      </p:pic>
      <p:pic>
        <p:nvPicPr>
          <p:cNvPr id="24586" name="Picture 10" descr="https://sun9-29.userapi.com/impg/adM9j0pxYR8ZhQLSkmLrE7bMjD-hag0ubjmFDQ/uXtXGFTygvk.jpg?size=781x781&amp;quality=95&amp;sign=8095f1d9463548128b4ba31253025319&amp;c_uniq_tag=31dN8sbC9h3Id2BhH7RdogrMXhbuc1ulJ_Lvl1MAOuc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340768"/>
            <a:ext cx="3456384" cy="3235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Эффективность акции</a:t>
            </a:r>
            <a:endParaRPr lang="ru-RU" dirty="0"/>
          </a:p>
        </p:txBody>
      </p:sp>
      <p:sp>
        <p:nvSpPr>
          <p:cNvPr id="5" name="Табличка 4"/>
          <p:cNvSpPr/>
          <p:nvPr/>
        </p:nvSpPr>
        <p:spPr>
          <a:xfrm>
            <a:off x="179512" y="1628800"/>
            <a:ext cx="4320480" cy="51125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2020 год:</a:t>
            </a:r>
          </a:p>
          <a:p>
            <a:pPr algn="ctr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в ходе 1го этапа акции пресечено более </a:t>
            </a:r>
          </a:p>
          <a:p>
            <a:pPr algn="ctr"/>
            <a:r>
              <a:rPr lang="ru-RU" sz="2200" u="sng" dirty="0" smtClean="0">
                <a:solidFill>
                  <a:schemeClr val="tx1"/>
                </a:solidFill>
              </a:rPr>
              <a:t>3,5 тысяч </a:t>
            </a:r>
            <a:r>
              <a:rPr lang="ru-RU" sz="2200" dirty="0" smtClean="0">
                <a:solidFill>
                  <a:schemeClr val="tx1"/>
                </a:solidFill>
              </a:rPr>
              <a:t>административных правонарушений, связанных  с потреблением наркотиков</a:t>
            </a: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выявлено </a:t>
            </a:r>
            <a:r>
              <a:rPr lang="ru-RU" sz="2200" dirty="0">
                <a:solidFill>
                  <a:schemeClr val="tx1"/>
                </a:solidFill>
              </a:rPr>
              <a:t>около </a:t>
            </a:r>
            <a:r>
              <a:rPr lang="ru-RU" sz="2200" u="sng" dirty="0">
                <a:solidFill>
                  <a:schemeClr val="tx1"/>
                </a:solidFill>
              </a:rPr>
              <a:t>3 тысяч </a:t>
            </a:r>
            <a:r>
              <a:rPr lang="ru-RU" sz="2200" dirty="0" err="1">
                <a:solidFill>
                  <a:schemeClr val="tx1"/>
                </a:solidFill>
              </a:rPr>
              <a:t>наркопреступлений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выявлено </a:t>
            </a:r>
            <a:r>
              <a:rPr lang="ru-RU" sz="2200" u="sng" dirty="0">
                <a:solidFill>
                  <a:schemeClr val="tx1"/>
                </a:solidFill>
              </a:rPr>
              <a:t>2 650 </a:t>
            </a:r>
            <a:r>
              <a:rPr lang="ru-RU" sz="2200" dirty="0" err="1">
                <a:solidFill>
                  <a:schemeClr val="tx1"/>
                </a:solidFill>
              </a:rPr>
              <a:t>пронаркотических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интернет-ресурсо</a:t>
            </a:r>
            <a:r>
              <a:rPr lang="ru-RU" sz="2000" dirty="0" err="1" smtClean="0">
                <a:solidFill>
                  <a:schemeClr val="tx1"/>
                </a:solidFill>
              </a:rPr>
              <a:t>в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644008" y="1628800"/>
            <a:ext cx="4320480" cy="51125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indent="0"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2022 год:</a:t>
            </a:r>
          </a:p>
          <a:p>
            <a:pPr indent="0" algn="ctr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изъято более </a:t>
            </a:r>
            <a:r>
              <a:rPr lang="ru-RU" sz="2200" u="sng" dirty="0" smtClean="0">
                <a:solidFill>
                  <a:schemeClr val="tx1"/>
                </a:solidFill>
              </a:rPr>
              <a:t>1 тонны </a:t>
            </a:r>
            <a:r>
              <a:rPr lang="ru-RU" sz="2200" dirty="0" smtClean="0">
                <a:solidFill>
                  <a:schemeClr val="tx1"/>
                </a:solidFill>
              </a:rPr>
              <a:t>запрещенных препаратов</a:t>
            </a:r>
          </a:p>
          <a:p>
            <a:pPr indent="0" algn="ctr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2200" dirty="0" err="1" smtClean="0">
                <a:solidFill>
                  <a:schemeClr val="tx1"/>
                </a:solidFill>
              </a:rPr>
              <a:t>задокументированы</a:t>
            </a:r>
            <a:r>
              <a:rPr lang="ru-RU" sz="2200" dirty="0" smtClean="0">
                <a:solidFill>
                  <a:schemeClr val="tx1"/>
                </a:solidFill>
              </a:rPr>
              <a:t> более </a:t>
            </a:r>
            <a:r>
              <a:rPr lang="ru-RU" sz="2200" u="sng" dirty="0" smtClean="0">
                <a:solidFill>
                  <a:schemeClr val="tx1"/>
                </a:solidFill>
              </a:rPr>
              <a:t>8,6 тысячи </a:t>
            </a:r>
            <a:r>
              <a:rPr lang="ru-RU" sz="2200" dirty="0" smtClean="0">
                <a:solidFill>
                  <a:schemeClr val="tx1"/>
                </a:solidFill>
              </a:rPr>
              <a:t>административных правонарушений </a:t>
            </a:r>
          </a:p>
          <a:p>
            <a:pPr indent="0" algn="ctr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зафиксированы более </a:t>
            </a:r>
            <a:r>
              <a:rPr lang="ru-RU" sz="2200" u="sng" dirty="0" smtClean="0">
                <a:solidFill>
                  <a:schemeClr val="tx1"/>
                </a:solidFill>
              </a:rPr>
              <a:t>4,8 тысяч </a:t>
            </a:r>
            <a:r>
              <a:rPr lang="ru-RU" sz="2200" dirty="0" err="1" smtClean="0">
                <a:solidFill>
                  <a:schemeClr val="tx1"/>
                </a:solidFill>
              </a:rPr>
              <a:t>наркопреступлений</a:t>
            </a:r>
            <a:endParaRPr lang="ru-RU" sz="2200" dirty="0" smtClean="0">
              <a:solidFill>
                <a:schemeClr val="tx1"/>
              </a:solidFill>
            </a:endParaRPr>
          </a:p>
          <a:p>
            <a:pPr indent="0" algn="ctr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выявлено свыше </a:t>
            </a:r>
          </a:p>
          <a:p>
            <a:pPr indent="0" algn="ctr">
              <a:spcBef>
                <a:spcPts val="0"/>
              </a:spcBef>
              <a:buClr>
                <a:schemeClr val="tx1"/>
              </a:buClr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7,5 тысяч </a:t>
            </a:r>
            <a:r>
              <a:rPr lang="ru-RU" sz="2200" dirty="0" err="1" smtClean="0">
                <a:solidFill>
                  <a:schemeClr val="tx1"/>
                </a:solidFill>
              </a:rPr>
              <a:t>пронаркотических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</a:rPr>
              <a:t>интернет-ресурсо</a:t>
            </a:r>
            <a:r>
              <a:rPr lang="ru-RU" sz="2000" dirty="0" err="1" smtClean="0">
                <a:solidFill>
                  <a:schemeClr val="tx1"/>
                </a:solidFill>
              </a:rPr>
              <a:t>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Этапы общероссийской акции </a:t>
            </a:r>
            <a:br>
              <a:rPr lang="ru-RU" sz="3200" b="1" dirty="0" smtClean="0"/>
            </a:br>
            <a:r>
              <a:rPr lang="ru-RU" sz="3200" b="1" dirty="0" smtClean="0"/>
              <a:t>«Сообщи, где торгуют смертью»</a:t>
            </a:r>
            <a:endParaRPr lang="ru-RU" sz="32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67544" y="2204864"/>
            <a:ext cx="8352928" cy="2088232"/>
          </a:xfrm>
          <a:prstGeom prst="downArrow">
            <a:avLst>
              <a:gd name="adj1" fmla="val 50000"/>
              <a:gd name="adj2" fmla="val 470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1й этап: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 13 </a:t>
            </a:r>
            <a:r>
              <a:rPr lang="ru-RU" sz="2800" dirty="0">
                <a:solidFill>
                  <a:schemeClr val="tx1"/>
                </a:solidFill>
              </a:rPr>
              <a:t>по 24 </a:t>
            </a:r>
            <a:r>
              <a:rPr lang="ru-RU" sz="2800" dirty="0" smtClean="0">
                <a:solidFill>
                  <a:schemeClr val="tx1"/>
                </a:solidFill>
              </a:rPr>
              <a:t>марта 2023г.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39552" y="4365104"/>
            <a:ext cx="8280920" cy="2088232"/>
          </a:xfrm>
          <a:prstGeom prst="downArrow">
            <a:avLst>
              <a:gd name="adj1" fmla="val 50000"/>
              <a:gd name="adj2" fmla="val 475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2й этап: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С 16 по 27 октября 2023г.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Почему </a:t>
            </a:r>
            <a:r>
              <a:rPr lang="ru-RU" sz="2800" u="sng" dirty="0" smtClean="0"/>
              <a:t>студентам</a:t>
            </a:r>
            <a:r>
              <a:rPr lang="ru-RU" sz="2800" b="1" dirty="0" smtClean="0"/>
              <a:t> важно принять участие в общероссийской акции «Сообщи, где торгуют смертью»?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8153400" cy="449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251520" y="4221088"/>
            <a:ext cx="8749480" cy="914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Проявить активную гражданскую позицию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179512" y="1628800"/>
            <a:ext cx="8821488" cy="105841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Студенты – это будущее российского общества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107504" y="2852936"/>
            <a:ext cx="8821488" cy="122413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Продемонстрировать нетерпимость к наркотикам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179512" y="5301208"/>
            <a:ext cx="8821488" cy="144016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Помочь государству в решении проблемы наркобизнеса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Как студенту СГТУ имени Гагарина Ю.А. принять участие в общероссийской акции «Сообщи, где торгуют смертью»?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8153400" cy="449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251520" y="4221088"/>
            <a:ext cx="8749480" cy="914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2400" u="sng" dirty="0" smtClean="0">
                <a:solidFill>
                  <a:schemeClr val="tx1"/>
                </a:solidFill>
              </a:rPr>
              <a:t>Участвовать</a:t>
            </a:r>
            <a:r>
              <a:rPr lang="ru-RU" sz="2400" dirty="0" smtClean="0">
                <a:solidFill>
                  <a:schemeClr val="tx1"/>
                </a:solidFill>
              </a:rPr>
              <a:t> в вузовских и других мероприятиях по противодействию наркомании</a:t>
            </a:r>
          </a:p>
        </p:txBody>
      </p:sp>
      <p:sp>
        <p:nvSpPr>
          <p:cNvPr id="6" name="Параллелограмм 5"/>
          <p:cNvSpPr/>
          <p:nvPr/>
        </p:nvSpPr>
        <p:spPr>
          <a:xfrm>
            <a:off x="179512" y="1628800"/>
            <a:ext cx="8821488" cy="105841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Если имеется информация о местах приобретения и сбыта наркотиков, </a:t>
            </a:r>
            <a:r>
              <a:rPr lang="ru-RU" sz="2400" u="sng" dirty="0" smtClean="0">
                <a:solidFill>
                  <a:schemeClr val="tx1"/>
                </a:solidFill>
              </a:rPr>
              <a:t>сообщить</a:t>
            </a:r>
            <a:r>
              <a:rPr lang="ru-RU" sz="2400" dirty="0" smtClean="0">
                <a:solidFill>
                  <a:schemeClr val="tx1"/>
                </a:solidFill>
              </a:rPr>
              <a:t> ее по телефонам: </a:t>
            </a:r>
            <a:r>
              <a:rPr lang="ru-RU" sz="2400" b="1" dirty="0" smtClean="0">
                <a:solidFill>
                  <a:schemeClr val="tx1"/>
                </a:solidFill>
              </a:rPr>
              <a:t>8(8452) 741-333 </a:t>
            </a:r>
            <a:r>
              <a:rPr lang="ru-RU" sz="2400" dirty="0" smtClean="0">
                <a:solidFill>
                  <a:schemeClr val="tx1"/>
                </a:solidFill>
              </a:rPr>
              <a:t>или</a:t>
            </a:r>
            <a:r>
              <a:rPr lang="ru-RU" sz="2400" b="1" dirty="0" smtClean="0">
                <a:solidFill>
                  <a:schemeClr val="tx1"/>
                </a:solidFill>
              </a:rPr>
              <a:t> 102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107504" y="2852936"/>
            <a:ext cx="8821488" cy="122413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</a:rPr>
              <a:t>Если есть вопросы по реабилитации и лечению наркозависимых лиц, </a:t>
            </a:r>
            <a:r>
              <a:rPr lang="ru-RU" sz="2400" u="sng" dirty="0" smtClean="0">
                <a:solidFill>
                  <a:schemeClr val="tx1"/>
                </a:solidFill>
              </a:rPr>
              <a:t>обратиться</a:t>
            </a:r>
            <a:r>
              <a:rPr lang="ru-RU" sz="2400" dirty="0" smtClean="0">
                <a:solidFill>
                  <a:schemeClr val="tx1"/>
                </a:solidFill>
              </a:rPr>
              <a:t> по телефонам: </a:t>
            </a:r>
            <a:r>
              <a:rPr lang="ru-RU" sz="2400" b="1" dirty="0" smtClean="0">
                <a:solidFill>
                  <a:schemeClr val="tx1"/>
                </a:solidFill>
              </a:rPr>
              <a:t>8(8452) 75-14-00</a:t>
            </a:r>
          </a:p>
        </p:txBody>
      </p:sp>
      <p:sp>
        <p:nvSpPr>
          <p:cNvPr id="8" name="Параллелограмм 7"/>
          <p:cNvSpPr/>
          <p:nvPr/>
        </p:nvSpPr>
        <p:spPr>
          <a:xfrm>
            <a:off x="179512" y="5301208"/>
            <a:ext cx="8821488" cy="144016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Если есть </a:t>
            </a:r>
            <a:r>
              <a:rPr lang="ru-RU" sz="2400" u="sng" dirty="0" smtClean="0">
                <a:solidFill>
                  <a:schemeClr val="tx1"/>
                </a:solidFill>
              </a:rPr>
              <a:t>идея по борьбе с наркотиками</a:t>
            </a:r>
            <a:r>
              <a:rPr lang="ru-RU" sz="2400" dirty="0" smtClean="0">
                <a:solidFill>
                  <a:schemeClr val="tx1"/>
                </a:solidFill>
              </a:rPr>
              <a:t> - предложить ее реализовать (обратившись к куратору и/или  специалистам по молодежной политике  вуза)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pktim.ru/wp-content/uploads/2023/03/Soobshhi-gde-torguyu-smertyu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86536" cy="590736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Сегодня наркобизнес огромен в своих масштабах и продолжает угрожать миру и стабильности, подрывает устойчивое развитие стран и самое главное - создает угрозу жизни, здоровью, а также безопасности людей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437112"/>
            <a:ext cx="41044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«Цифры производства и изъятия многих незаконных наркотиков достигают рекордно высокого уровня» </a:t>
            </a:r>
            <a:r>
              <a:rPr lang="ru-RU" sz="2000" dirty="0" smtClean="0"/>
              <a:t>(доклад ООН в 2022г.)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4365104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«Неверные представления о масштабах проблемы и связанного с ней вреда … подталкивают молодежь к вредному поведению» </a:t>
            </a:r>
            <a:r>
              <a:rPr lang="ru-RU" sz="2000" dirty="0" smtClean="0"/>
              <a:t>(доклад ООН в 2022г.)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Летом 2021г. в Бразилии изъяли около 1,5 тонн наркотиков</a:t>
            </a:r>
            <a:endParaRPr lang="ru-RU" dirty="0"/>
          </a:p>
        </p:txBody>
      </p:sp>
      <p:pic>
        <p:nvPicPr>
          <p:cNvPr id="4" name="Содержимое 3" descr="Изъятые бразильской полицией чемоданы с наркотиками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99336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За лето 2021г. в Сальвадоре арестовали несколько лодок с более чем 3 тоннами кокаина</a:t>
            </a:r>
            <a:endParaRPr lang="ru-RU" sz="3200" dirty="0"/>
          </a:p>
        </p:txBody>
      </p:sp>
      <p:pic>
        <p:nvPicPr>
          <p:cNvPr id="4" name="Содержимое 3" descr="полиция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91" y="1600200"/>
            <a:ext cx="799336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 2022г.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ФСБ и МВД перекрыли крупный канал поставок героина в регионы России (Саратовская область, Краснодарский край и др.).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Было изъято около 31 кг героина</a:t>
            </a:r>
            <a:endParaRPr lang="ru-RU" dirty="0"/>
          </a:p>
        </p:txBody>
      </p:sp>
      <p:pic>
        <p:nvPicPr>
          <p:cNvPr id="4" name="Рисунок 3" descr="https://cdn.iz.ru/sites/default/files/styles/900x506/public/news-2021-09/PV103903%20%281%29%20copy.jpg?itok=remBh2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5148337" cy="290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ocial.eao.ru/wp-content/uploads/2020/05/WE-choose-life-0002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74846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Борьба с наркотиками в мире и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мировом масштабе ведется разносторонняя работа по уничтожению наркобизнеса</a:t>
            </a:r>
          </a:p>
          <a:p>
            <a:r>
              <a:rPr lang="ru-RU" dirty="0" smtClean="0"/>
              <a:t>Государства на национальном уровне проводят </a:t>
            </a:r>
            <a:r>
              <a:rPr lang="ru-RU" dirty="0" err="1" smtClean="0"/>
              <a:t>антинаркотическую</a:t>
            </a:r>
            <a:r>
              <a:rPr lang="ru-RU" dirty="0" smtClean="0"/>
              <a:t> политику</a:t>
            </a:r>
          </a:p>
          <a:p>
            <a:r>
              <a:rPr lang="ru-RU" dirty="0" smtClean="0"/>
              <a:t>РФ в последние годы демонстрирует наиболее эффективную политику борьбы с наркотиками, поскольку статистика свидетельствует о снижении их потребления и реализации в последние несколько лет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26 июня </a:t>
            </a:r>
            <a:r>
              <a:rPr lang="ru-RU" sz="2400" dirty="0" smtClean="0"/>
              <a:t>каждого года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153400" cy="4495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Международный день борьбы с злоупотреблением наркотиками и их незаконным оборотом </a:t>
            </a:r>
          </a:p>
          <a:p>
            <a:pPr algn="ctr">
              <a:buNone/>
            </a:pPr>
            <a:r>
              <a:rPr lang="ru-RU" dirty="0" smtClean="0"/>
              <a:t>(или Всемирный день борьбы с наркотиками) </a:t>
            </a:r>
          </a:p>
          <a:p>
            <a:pPr algn="ctr">
              <a:buNone/>
            </a:pPr>
            <a:r>
              <a:rPr lang="ru-RU" dirty="0" smtClean="0"/>
              <a:t>отмечается в целях укрепления действий и сотрудничества в достижении мира, свободного от злоупотребления наркотиками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7" name="Рисунок 6" descr="https://api.bashinform.ru/attachments/fec132f2553017444db3743b6542262571bf80d5/store/crop/0/0/800/543/1600/0/0/24dff7c47b5fba2abd02749c740263e8a354f90ecc8fed2e66264a3c03f0/%D0%BD%D0%B0%D1%80%D0%BA%D0%BE%D1%82%D0%B8%D0%BA%D0%B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820" y="4697582"/>
            <a:ext cx="2682180" cy="21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4495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Такие люди, как </a:t>
            </a:r>
            <a:r>
              <a:rPr lang="ru-RU" b="1" u="sng" dirty="0" smtClean="0"/>
              <a:t>вы</a:t>
            </a:r>
            <a:r>
              <a:rPr lang="ru-RU" dirty="0" smtClean="0"/>
              <a:t>, целые сообщества и различные организации по всему миру присоединяются, чтобы помочь повысить осведомленность об основной проблеме, которую незаконные наркотики представляют для общества.</a:t>
            </a:r>
          </a:p>
          <a:p>
            <a:pPr algn="ctr">
              <a:buNone/>
            </a:pPr>
            <a:r>
              <a:rPr lang="ru-RU" dirty="0" smtClean="0"/>
              <a:t>Вместе мы </a:t>
            </a:r>
            <a:r>
              <a:rPr lang="ru-RU" b="1" u="sng" dirty="0" smtClean="0"/>
              <a:t>сможем решить </a:t>
            </a:r>
            <a:r>
              <a:rPr lang="ru-RU" dirty="0" smtClean="0"/>
              <a:t>мировую проблему наркотиков!</a:t>
            </a:r>
          </a:p>
          <a:p>
            <a:endParaRPr lang="ru-RU" dirty="0"/>
          </a:p>
        </p:txBody>
      </p:sp>
      <p:pic>
        <p:nvPicPr>
          <p:cNvPr id="5" name="Рисунок 4" descr="https://api.bashinform.ru/attachments/fec132f2553017444db3743b6542262571bf80d5/store/crop/0/0/800/543/1600/0/0/24dff7c47b5fba2abd02749c740263e8a354f90ecc8fed2e66264a3c03f0/%D0%BD%D0%B0%D1%80%D0%BA%D0%BE%D1%82%D0%B8%D0%BA%D0%B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820" y="4581128"/>
            <a:ext cx="2682180" cy="216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226</TotalTime>
  <Words>521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Общероссийская акция «Сообщи, где торгуют смертью» </vt:lpstr>
      <vt:lpstr>Презентация PowerPoint</vt:lpstr>
      <vt:lpstr>Летом 2021г. в Бразилии изъяли около 1,5 тонн наркотиков</vt:lpstr>
      <vt:lpstr>За лето 2021г. в Сальвадоре арестовали несколько лодок с более чем 3 тоннами кокаина</vt:lpstr>
      <vt:lpstr>Февраль 2022г. </vt:lpstr>
      <vt:lpstr>Презентация PowerPoint</vt:lpstr>
      <vt:lpstr>Борьба с наркотиками в мире и России</vt:lpstr>
      <vt:lpstr>26 июня каждого года</vt:lpstr>
      <vt:lpstr>Презентация PowerPoint</vt:lpstr>
      <vt:lpstr>В России в 2020 году принята</vt:lpstr>
      <vt:lpstr>Отношение Президента РФ В.В. Путина к проблеме</vt:lpstr>
      <vt:lpstr>Презентация PowerPoint</vt:lpstr>
      <vt:lpstr>Общероссийская акция «Сообщи, где торгуют смертью»</vt:lpstr>
      <vt:lpstr>Общероссийская акция «Сообщи, где торгуют смертью» проходит  во всех регионах страны</vt:lpstr>
      <vt:lpstr>Эффективность акции</vt:lpstr>
      <vt:lpstr>Этапы общероссийской акции  «Сообщи, где торгуют смертью»</vt:lpstr>
      <vt:lpstr>Почему студентам важно принять участие в общероссийской акции «Сообщи, где торгуют смертью»?</vt:lpstr>
      <vt:lpstr>Как студенту СГТУ имени Гагарина Ю.А. принять участие в общероссийской акции «Сообщи, где торгуют смертью»?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Общероссийская акция «Сообщи, где торгуют смертью»</dc:title>
  <dc:creator>USER</dc:creator>
  <cp:lastModifiedBy>Ибрашева Надежда Васильевна</cp:lastModifiedBy>
  <cp:revision>45</cp:revision>
  <dcterms:created xsi:type="dcterms:W3CDTF">2023-03-10T10:01:12Z</dcterms:created>
  <dcterms:modified xsi:type="dcterms:W3CDTF">2023-03-15T11:23:14Z</dcterms:modified>
</cp:coreProperties>
</file>