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6" r:id="rId4"/>
    <p:sldId id="276" r:id="rId5"/>
    <p:sldId id="275" r:id="rId6"/>
    <p:sldId id="277" r:id="rId7"/>
    <p:sldId id="278" r:id="rId8"/>
    <p:sldId id="279" r:id="rId9"/>
    <p:sldId id="273" r:id="rId10"/>
    <p:sldId id="280" r:id="rId11"/>
    <p:sldId id="281" r:id="rId12"/>
    <p:sldId id="284" r:id="rId13"/>
    <p:sldId id="286" r:id="rId14"/>
    <p:sldId id="282" r:id="rId15"/>
    <p:sldId id="283" r:id="rId16"/>
    <p:sldId id="26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66"/>
    <a:srgbClr val="D43A54"/>
    <a:srgbClr val="A50021"/>
    <a:srgbClr val="CCCCFF"/>
    <a:srgbClr val="CC99FF"/>
    <a:srgbClr val="9933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263A7-CFF6-4000-A897-DB5E334A42DC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9878-217A-4B84-AF7C-A49F60A32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9FBA-DBFB-4F6D-B9F0-21982F0AA0FA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D629-2374-4A78-BEC5-7C494F6D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3E51-091A-4087-AB3A-459D267B8CA5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7CA6-AC30-4707-8ABD-23B0E8B24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C220-8354-48AC-85D5-7067BE9F83F9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9B4-C424-4976-9E00-1EA30C2AB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56F0-F49D-4DCE-B44D-E174104C9B0D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411D-2DE2-4B7E-81E4-13DDA32E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17466-54A0-4C53-838A-16DE1633CF79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1721-FBEE-4647-BBC6-274D3DCA3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E94B-0BD6-4558-81B6-D524ED9E7AF0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4610D-9776-41C7-972C-908FC9358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A049D-D17F-4B07-A4EB-294CB6DE8B49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15B3-96D5-49E8-8DE2-D3F560814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8EF1-31F0-4AC1-8A87-F9942D7542FA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B0D6-D35E-47BC-AE84-FEBB6E74C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F4D7-5227-4CD1-8BA6-31D62FFC0CD1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8137-CE1E-448E-8BFA-D9DB2BDE6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66035-D010-41B8-B9E2-C0D4560E95B7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B943-AFB0-4B51-9DE0-6F36E8EF9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FAE1C3-D24A-44F7-8E66-870DDDE88FBC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E422B5-1CE1-492E-AFA2-43B312F9C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4079398" cy="324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3" cstate="print"/>
          <a:srcRect t="16118" b="17590"/>
          <a:stretch>
            <a:fillRect/>
          </a:stretch>
        </p:blipFill>
        <p:spPr bwMode="auto">
          <a:xfrm>
            <a:off x="0" y="0"/>
            <a:ext cx="1619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4663" y="0"/>
            <a:ext cx="10493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899592" y="1484784"/>
            <a:ext cx="7777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dirty="0"/>
              <a:t>САРАТОВСКИЙ ГОСУДАРСТВЕННЫЙ ТЕХНИЧЕСКИЙ УНИВЕРСИТЕТ ИМЕНИ ГАГАРИНА Ю.А</a:t>
            </a:r>
            <a:r>
              <a:rPr lang="ru-RU" altLang="ru-RU" sz="2200" dirty="0" smtClean="0"/>
              <a:t>.</a:t>
            </a:r>
            <a:endParaRPr lang="ru-RU" altLang="ru-RU" sz="2400" dirty="0"/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0" y="1052513"/>
            <a:ext cx="179388" cy="5805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179388" y="1196975"/>
            <a:ext cx="179387" cy="5661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347663" y="1341438"/>
            <a:ext cx="179387" cy="5516562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>
            <a:off x="395288" y="1341438"/>
            <a:ext cx="439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>
            <a:off x="179388" y="1196975"/>
            <a:ext cx="417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179388" y="1052513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5" name="Freeform 43"/>
          <p:cNvSpPr>
            <a:spLocks/>
          </p:cNvSpPr>
          <p:nvPr/>
        </p:nvSpPr>
        <p:spPr bwMode="auto">
          <a:xfrm>
            <a:off x="4787900" y="836613"/>
            <a:ext cx="4392613" cy="515937"/>
          </a:xfrm>
          <a:custGeom>
            <a:avLst/>
            <a:gdLst/>
            <a:ahLst/>
            <a:cxnLst>
              <a:cxn ang="0">
                <a:pos x="0" y="318"/>
              </a:cxn>
              <a:cxn ang="0">
                <a:pos x="1951" y="272"/>
              </a:cxn>
              <a:cxn ang="0">
                <a:pos x="2767" y="0"/>
              </a:cxn>
            </a:cxnLst>
            <a:rect l="0" t="0" r="r" b="b"/>
            <a:pathLst>
              <a:path w="2767" h="325">
                <a:moveTo>
                  <a:pt x="0" y="318"/>
                </a:moveTo>
                <a:cubicBezTo>
                  <a:pt x="745" y="321"/>
                  <a:pt x="1490" y="325"/>
                  <a:pt x="1951" y="272"/>
                </a:cubicBezTo>
                <a:cubicBezTo>
                  <a:pt x="2412" y="219"/>
                  <a:pt x="2631" y="45"/>
                  <a:pt x="276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6" name="Freeform 44"/>
          <p:cNvSpPr>
            <a:spLocks/>
          </p:cNvSpPr>
          <p:nvPr/>
        </p:nvSpPr>
        <p:spPr bwMode="auto">
          <a:xfrm>
            <a:off x="4356100" y="765175"/>
            <a:ext cx="4895850" cy="503238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2177" y="272"/>
              </a:cxn>
              <a:cxn ang="0">
                <a:pos x="3084" y="0"/>
              </a:cxn>
            </a:cxnLst>
            <a:rect l="0" t="0" r="r" b="b"/>
            <a:pathLst>
              <a:path w="3084" h="317">
                <a:moveTo>
                  <a:pt x="0" y="272"/>
                </a:moveTo>
                <a:cubicBezTo>
                  <a:pt x="831" y="294"/>
                  <a:pt x="1663" y="317"/>
                  <a:pt x="2177" y="272"/>
                </a:cubicBezTo>
                <a:cubicBezTo>
                  <a:pt x="2691" y="227"/>
                  <a:pt x="2933" y="45"/>
                  <a:pt x="30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9" name="Freeform 47"/>
          <p:cNvSpPr>
            <a:spLocks/>
          </p:cNvSpPr>
          <p:nvPr/>
        </p:nvSpPr>
        <p:spPr bwMode="auto">
          <a:xfrm>
            <a:off x="3635375" y="620713"/>
            <a:ext cx="5545138" cy="503237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2813" y="272"/>
              </a:cxn>
              <a:cxn ang="0">
                <a:pos x="3493" y="0"/>
              </a:cxn>
            </a:cxnLst>
            <a:rect l="0" t="0" r="r" b="b"/>
            <a:pathLst>
              <a:path w="3493" h="317">
                <a:moveTo>
                  <a:pt x="0" y="272"/>
                </a:moveTo>
                <a:cubicBezTo>
                  <a:pt x="1115" y="294"/>
                  <a:pt x="2231" y="317"/>
                  <a:pt x="2813" y="272"/>
                </a:cubicBezTo>
                <a:cubicBezTo>
                  <a:pt x="3395" y="227"/>
                  <a:pt x="3444" y="113"/>
                  <a:pt x="349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1" name="Freeform 49"/>
          <p:cNvSpPr>
            <a:spLocks/>
          </p:cNvSpPr>
          <p:nvPr/>
        </p:nvSpPr>
        <p:spPr bwMode="auto">
          <a:xfrm>
            <a:off x="539750" y="4868863"/>
            <a:ext cx="8640763" cy="1979612"/>
          </a:xfrm>
          <a:custGeom>
            <a:avLst/>
            <a:gdLst/>
            <a:ahLst/>
            <a:cxnLst>
              <a:cxn ang="0">
                <a:pos x="0" y="1225"/>
              </a:cxn>
              <a:cxn ang="0">
                <a:pos x="3765" y="1043"/>
              </a:cxn>
              <a:cxn ang="0">
                <a:pos x="5443" y="0"/>
              </a:cxn>
            </a:cxnLst>
            <a:rect l="0" t="0" r="r" b="b"/>
            <a:pathLst>
              <a:path w="5443" h="1247">
                <a:moveTo>
                  <a:pt x="0" y="1225"/>
                </a:moveTo>
                <a:cubicBezTo>
                  <a:pt x="1429" y="1236"/>
                  <a:pt x="2858" y="1247"/>
                  <a:pt x="3765" y="1043"/>
                </a:cubicBezTo>
                <a:cubicBezTo>
                  <a:pt x="4672" y="839"/>
                  <a:pt x="5057" y="419"/>
                  <a:pt x="544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8722" name="Picture 50"/>
          <p:cNvPicPr>
            <a:picLocks noChangeAspect="1" noChangeArrowheads="1"/>
          </p:cNvPicPr>
          <p:nvPr/>
        </p:nvPicPr>
        <p:blipFill>
          <a:blip r:embed="rId5" cstate="print"/>
          <a:srcRect l="4616"/>
          <a:stretch>
            <a:fillRect/>
          </a:stretch>
        </p:blipFill>
        <p:spPr bwMode="auto">
          <a:xfrm>
            <a:off x="3851275" y="44450"/>
            <a:ext cx="1258888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827584" y="55892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660033"/>
                </a:solidFill>
              </a:rPr>
              <a:t>КАФЕДРА</a:t>
            </a:r>
          </a:p>
          <a:p>
            <a:pPr algn="ctr"/>
            <a:r>
              <a:rPr lang="ru-RU" altLang="ru-RU" sz="2400" dirty="0" smtClean="0">
                <a:solidFill>
                  <a:srgbClr val="660033"/>
                </a:solidFill>
              </a:rPr>
              <a:t>«ЭКОЛОГИЯ И ТЕХНОСФЕРНАЯ БЕЗОПАСНОСТЬ»</a:t>
            </a:r>
            <a:endParaRPr lang="ru-RU" altLang="ru-RU" sz="2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843213" y="404813"/>
            <a:ext cx="1800225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  <a:ln w="158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8914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3" cstate="print"/>
          <a:srcRect t="16118" b="17590"/>
          <a:stretch>
            <a:fillRect/>
          </a:stretch>
        </p:blipFill>
        <p:spPr bwMode="auto">
          <a:xfrm>
            <a:off x="295275" y="0"/>
            <a:ext cx="1354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 l="4616"/>
          <a:stretch>
            <a:fillRect/>
          </a:stretch>
        </p:blipFill>
        <p:spPr bwMode="auto">
          <a:xfrm>
            <a:off x="8110538" y="0"/>
            <a:ext cx="10334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843213" y="188913"/>
            <a:ext cx="4824412" cy="1128712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/>
          </a:p>
          <a:p>
            <a:pPr algn="r"/>
            <a:r>
              <a:rPr lang="ru-RU" sz="200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ПЕРСПЕКТИВЫ</a:t>
            </a:r>
          </a:p>
          <a:p>
            <a:pPr algn="r"/>
            <a:endParaRPr lang="ru-RU" sz="200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sz="1000" b="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95288" y="1557338"/>
            <a:ext cx="813752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660033"/>
                </a:solidFill>
              </a:rPr>
              <a:t>Наши студенты могут принимать участие: </a:t>
            </a:r>
          </a:p>
          <a:p>
            <a:endParaRPr lang="ru-RU" sz="800" i="1" dirty="0">
              <a:solidFill>
                <a:srgbClr val="660033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b="0" dirty="0"/>
              <a:t> в выполнении НИР и НИОКР в рамках </a:t>
            </a:r>
            <a:r>
              <a:rPr lang="ru-RU" sz="1400" b="0" dirty="0" err="1"/>
              <a:t>госзадания</a:t>
            </a:r>
            <a:r>
              <a:rPr lang="ru-RU" sz="1400" b="0" dirty="0"/>
              <a:t> и грантов различных фондов (РФФИ,  программ РАН, неправительственный экологический фонд им В.И. Вернадского, фонд Бортника и других), реализуемых на кафедре «Экология и </a:t>
            </a:r>
            <a:r>
              <a:rPr lang="ru-RU" sz="1400" b="0" dirty="0" err="1"/>
              <a:t>техносферная</a:t>
            </a:r>
            <a:r>
              <a:rPr lang="ru-RU" sz="1400" b="0" dirty="0"/>
              <a:t> безопасность»;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0" dirty="0"/>
              <a:t> в выполнении в исследовательских проектов организаций-работодателей;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0" dirty="0"/>
              <a:t> в научно-технических конференциях и научных форумах различного уровня – </a:t>
            </a:r>
            <a:r>
              <a:rPr lang="ru-RU" sz="1400" b="0" dirty="0" smtClean="0"/>
              <a:t>международного</a:t>
            </a:r>
            <a:r>
              <a:rPr lang="ru-RU" sz="1400" b="0" dirty="0"/>
              <a:t>, </a:t>
            </a:r>
            <a:r>
              <a:rPr lang="ru-RU" sz="1400" b="0" dirty="0" smtClean="0"/>
              <a:t>всероссийского</a:t>
            </a:r>
            <a:r>
              <a:rPr lang="ru-RU" sz="1400" b="0" dirty="0"/>
              <a:t>, </a:t>
            </a:r>
            <a:r>
              <a:rPr lang="ru-RU" sz="1400" b="0" dirty="0" smtClean="0"/>
              <a:t>межрегионального </a:t>
            </a:r>
            <a:r>
              <a:rPr lang="ru-RU" sz="1400" b="0" dirty="0"/>
              <a:t>и других, а также в выставках и конкурсах;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0" dirty="0"/>
              <a:t> в заседаниях научно-технических советов предприятий-работодателей.</a:t>
            </a:r>
          </a:p>
        </p:txBody>
      </p:sp>
      <p:sp>
        <p:nvSpPr>
          <p:cNvPr id="38923" name="TextBox 5"/>
          <p:cNvSpPr txBox="1">
            <a:spLocks noChangeArrowheads="1"/>
          </p:cNvSpPr>
          <p:nvPr/>
        </p:nvSpPr>
        <p:spPr bwMode="auto">
          <a:xfrm>
            <a:off x="4427984" y="3933056"/>
            <a:ext cx="41767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 dirty="0">
                <a:solidFill>
                  <a:srgbClr val="660033"/>
                </a:solidFill>
              </a:rPr>
              <a:t>НАШИ ВЫПУСКНИКИ:</a:t>
            </a:r>
          </a:p>
          <a:p>
            <a:pPr algn="ctr"/>
            <a:endParaRPr lang="ru-RU" sz="800" i="1" dirty="0">
              <a:solidFill>
                <a:srgbClr val="660033"/>
              </a:solidFill>
            </a:endParaRPr>
          </a:p>
          <a:p>
            <a:pPr marL="1255713" indent="-1255713" algn="just"/>
            <a:r>
              <a:rPr lang="ru-RU" sz="1200" b="0" i="1" dirty="0" err="1"/>
              <a:t>Вавилкина</a:t>
            </a:r>
            <a:r>
              <a:rPr lang="ru-RU" sz="1200" b="0" i="1" dirty="0"/>
              <a:t> Е.Г.</a:t>
            </a:r>
            <a:r>
              <a:rPr lang="ru-RU" sz="1200" b="0" dirty="0"/>
              <a:t> – ведущий инженер ОАО «</a:t>
            </a:r>
            <a:r>
              <a:rPr lang="ru-RU" sz="1200" b="0" dirty="0" smtClean="0"/>
              <a:t>Газпром-                                </a:t>
            </a:r>
            <a:r>
              <a:rPr lang="ru-RU" sz="1200" b="0" dirty="0"/>
              <a:t>Добыча-Ямбург»;</a:t>
            </a:r>
          </a:p>
          <a:p>
            <a:pPr marL="1255713" indent="-1255713" algn="just"/>
            <a:r>
              <a:rPr lang="ru-RU" sz="1200" b="0" dirty="0" err="1"/>
              <a:t>Кузембаева</a:t>
            </a:r>
            <a:r>
              <a:rPr lang="ru-RU" sz="1200" b="0" dirty="0"/>
              <a:t> Н.М. – начальник сектора вопросов </a:t>
            </a:r>
            <a:r>
              <a:rPr lang="ru-RU" sz="1200" b="0" dirty="0" smtClean="0"/>
              <a:t>ООС                                </a:t>
            </a:r>
            <a:r>
              <a:rPr lang="ru-RU" sz="1200" b="0" dirty="0" err="1"/>
              <a:t>Карачаганак</a:t>
            </a:r>
            <a:r>
              <a:rPr lang="ru-RU" sz="1200" b="0" dirty="0"/>
              <a:t> Петролеум </a:t>
            </a:r>
            <a:r>
              <a:rPr lang="ru-RU" sz="1200" b="0" dirty="0" err="1" smtClean="0"/>
              <a:t>Оперейтинг</a:t>
            </a:r>
            <a:endParaRPr lang="ru-RU" sz="1200" b="0" dirty="0" smtClean="0"/>
          </a:p>
          <a:p>
            <a:pPr marL="1255713" indent="-1255713" algn="just"/>
            <a:r>
              <a:rPr lang="ru-RU" sz="1200" b="0" i="1" dirty="0" smtClean="0"/>
              <a:t>Алексашин </a:t>
            </a:r>
            <a:r>
              <a:rPr lang="ru-RU" sz="1200" b="0" i="1" dirty="0"/>
              <a:t>А.В.</a:t>
            </a:r>
            <a:r>
              <a:rPr lang="ru-RU" sz="1200" b="0" dirty="0"/>
              <a:t> – руководитель службы охраны труда </a:t>
            </a:r>
            <a:r>
              <a:rPr lang="ru-RU" sz="1200" b="0" dirty="0" smtClean="0"/>
              <a:t>                                </a:t>
            </a:r>
            <a:r>
              <a:rPr lang="ru-RU" sz="1200" b="0" dirty="0"/>
              <a:t>ОАО «</a:t>
            </a:r>
            <a:r>
              <a:rPr lang="ru-RU" sz="1200" b="0" dirty="0" err="1"/>
              <a:t>Транснефть-Приволга</a:t>
            </a:r>
            <a:r>
              <a:rPr lang="ru-RU" sz="1200" b="0" dirty="0" smtClean="0"/>
              <a:t>»;</a:t>
            </a:r>
          </a:p>
          <a:p>
            <a:pPr marL="1255713" indent="-1255713" algn="just"/>
            <a:r>
              <a:rPr lang="ru-RU" sz="1200" b="0" i="1" dirty="0" smtClean="0"/>
              <a:t>Анохин </a:t>
            </a:r>
            <a:r>
              <a:rPr lang="ru-RU" sz="1200" b="0" i="1" dirty="0"/>
              <a:t>Е.Н.</a:t>
            </a:r>
            <a:r>
              <a:rPr lang="ru-RU" sz="1200" b="0" dirty="0"/>
              <a:t> – начальник геофизической партии </a:t>
            </a:r>
            <a:r>
              <a:rPr lang="ru-RU" sz="1200" b="0" dirty="0" smtClean="0"/>
              <a:t>                                </a:t>
            </a:r>
            <a:r>
              <a:rPr lang="ru-RU" sz="1200" b="0" dirty="0"/>
              <a:t>ООО «</a:t>
            </a:r>
            <a:r>
              <a:rPr lang="ru-RU" sz="1200" b="0" dirty="0" err="1"/>
              <a:t>Гео-Плюс</a:t>
            </a:r>
            <a:r>
              <a:rPr lang="ru-RU" sz="1200" b="0" dirty="0"/>
              <a:t>»;</a:t>
            </a:r>
          </a:p>
          <a:p>
            <a:pPr marL="1255713" indent="-1255713" algn="just"/>
            <a:r>
              <a:rPr lang="ru-RU" sz="1200" b="0" i="1" dirty="0"/>
              <a:t>Давиденко О.Н.</a:t>
            </a:r>
            <a:r>
              <a:rPr lang="ru-RU" sz="1200" b="0" dirty="0"/>
              <a:t> – главный специалист-геоботаник </a:t>
            </a:r>
            <a:r>
              <a:rPr lang="ru-RU" sz="1200" b="0" dirty="0" smtClean="0"/>
              <a:t>                                </a:t>
            </a:r>
            <a:r>
              <a:rPr lang="ru-RU" sz="1200" b="0" dirty="0"/>
              <a:t>ООО «</a:t>
            </a:r>
            <a:r>
              <a:rPr lang="ru-RU" sz="1200" b="0" dirty="0" err="1"/>
              <a:t>Геоцентр-Природа</a:t>
            </a:r>
            <a:r>
              <a:rPr lang="ru-RU" sz="1200" b="0" dirty="0"/>
              <a:t>».  </a:t>
            </a:r>
          </a:p>
        </p:txBody>
      </p:sp>
      <p:pic>
        <p:nvPicPr>
          <p:cNvPr id="38928" name="Picture 16" descr="https://sun9-4.userapi.com/impg/knn_2JQOvdxyz6M6rfHrIiahn1X5BcW-iO3MdQ/pp_ce0l9bO0.jpg?size=2560x1707&amp;quality=95&amp;sign=72bb97cf7b65e0ecde9d22005147d4a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7"/>
            <a:ext cx="3744416" cy="2496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5575" y="1985000"/>
            <a:ext cx="8988425" cy="4468335"/>
          </a:xfrm>
        </p:spPr>
        <p:txBody>
          <a:bodyPr/>
          <a:lstStyle/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Средне-Поволжское управление Федеральной службы  по экологическому,  технологическому и </a:t>
            </a: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атомному 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надзору,</a:t>
            </a:r>
          </a:p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Межрегиональное управление </a:t>
            </a:r>
            <a:r>
              <a:rPr lang="ru-RU" sz="1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Росприроднадзора</a:t>
            </a: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по Саратовской и Пензенской 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областям,</a:t>
            </a:r>
          </a:p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Министерство </a:t>
            </a: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природных ресурсов и экологии Саратовской 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области,</a:t>
            </a:r>
            <a:endParaRPr lang="ru-RU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Главное управление МЧС России по Саратовской области</a:t>
            </a:r>
          </a:p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Газпром </a:t>
            </a:r>
            <a:r>
              <a:rPr lang="ru-RU" sz="1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межрегионгаз</a:t>
            </a: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Саратов</a:t>
            </a:r>
          </a:p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ООО </a:t>
            </a: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«</a:t>
            </a:r>
            <a:r>
              <a:rPr lang="ru-RU" sz="1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Саратоворгсинтез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» </a:t>
            </a:r>
          </a:p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ПАО </a:t>
            </a: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«Саратовский НПЗ»</a:t>
            </a:r>
          </a:p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ООО «Промышленная безопасность»</a:t>
            </a:r>
            <a:endParaRPr lang="ru-RU" sz="1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ФГБУ «ЦЛАТИ» по ПФО;</a:t>
            </a:r>
          </a:p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ФБУ «Саратовский ЦСМ им. Б.А. </a:t>
            </a:r>
            <a:r>
              <a:rPr lang="ru-RU" sz="1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Дубовикова</a:t>
            </a: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</a:p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ФГБУ ГСАС «Саратовская»</a:t>
            </a:r>
          </a:p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Департамента экологии и </a:t>
            </a:r>
            <a:r>
              <a:rPr lang="ru-RU" sz="1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техносферной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безопасности ОАО «РЖД» </a:t>
            </a:r>
          </a:p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Группа 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«ФосАгро»</a:t>
            </a:r>
          </a:p>
          <a:p>
            <a:pPr marL="360363" indent="-360363" algn="just" eaLnBrk="1" hangingPunct="1">
              <a:lnSpc>
                <a:spcPct val="80000"/>
              </a:lnSpc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Группы компаний «Экологический центр» </a:t>
            </a:r>
            <a:endParaRPr lang="ru-RU" sz="1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0363" indent="-360363" algn="just" eaLnBrk="1" hangingPunct="1">
              <a:lnSpc>
                <a:spcPct val="80000"/>
              </a:lnSpc>
            </a:pPr>
            <a:endParaRPr lang="ru-RU" sz="1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sz="1800" b="1" dirty="0" smtClean="0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41276" y="1283326"/>
            <a:ext cx="860432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660033"/>
                </a:solidFill>
              </a:rPr>
              <a:t>Наши выпускники работают в государственных организациях и частных компаниях:</a:t>
            </a:r>
          </a:p>
        </p:txBody>
      </p: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0" y="0"/>
            <a:ext cx="9144000" cy="1317625"/>
            <a:chOff x="0" y="0"/>
            <a:chExt cx="5760" cy="830"/>
          </a:xfrm>
        </p:grpSpPr>
        <p:pic>
          <p:nvPicPr>
            <p:cNvPr id="39966" name="Picture 2" descr="http://www.sstu.ru/files/press/images/logo_new.jpg"/>
            <p:cNvPicPr>
              <a:picLocks noChangeAspect="1" noChangeArrowheads="1"/>
            </p:cNvPicPr>
            <p:nvPr/>
          </p:nvPicPr>
          <p:blipFill>
            <a:blip r:embed="rId2" cstate="print"/>
            <a:srcRect t="16118" b="17590"/>
            <a:stretch>
              <a:fillRect/>
            </a:stretch>
          </p:blipFill>
          <p:spPr bwMode="auto">
            <a:xfrm>
              <a:off x="0" y="0"/>
              <a:ext cx="1039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7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 l="4616"/>
            <a:stretch>
              <a:fillRect/>
            </a:stretch>
          </p:blipFill>
          <p:spPr bwMode="auto">
            <a:xfrm>
              <a:off x="4967" y="0"/>
              <a:ext cx="793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968" name="Text Box 32"/>
            <p:cNvSpPr txBox="1">
              <a:spLocks noChangeArrowheads="1"/>
            </p:cNvSpPr>
            <p:nvPr/>
          </p:nvSpPr>
          <p:spPr bwMode="auto">
            <a:xfrm>
              <a:off x="1791" y="119"/>
              <a:ext cx="3039" cy="711"/>
            </a:xfrm>
            <a:prstGeom prst="rect">
              <a:avLst/>
            </a:prstGeom>
            <a:solidFill>
              <a:srgbClr val="993366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b="0"/>
            </a:p>
            <a:p>
              <a:pPr algn="r"/>
              <a:r>
                <a:rPr lang="ru-RU" sz="2000" i="1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ПЕРСПЕКТИВЫ</a:t>
              </a:r>
            </a:p>
            <a:p>
              <a:pPr algn="r"/>
              <a:endParaRPr lang="ru-RU" sz="200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r"/>
              <a:endParaRPr lang="ru-RU" sz="1000" b="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39969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70" name="AutoShape 34"/>
          <p:cNvSpPr>
            <a:spLocks noChangeArrowheads="1"/>
          </p:cNvSpPr>
          <p:nvPr/>
        </p:nvSpPr>
        <p:spPr bwMode="auto">
          <a:xfrm>
            <a:off x="2843213" y="404813"/>
            <a:ext cx="1800225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  <a:ln w="158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74" name="AutoShape 38" descr="МЧС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76" name="AutoShape 40" descr="МЧС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78" name="AutoShape 42" descr="МЧС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843213" y="404813"/>
            <a:ext cx="1800225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  <a:ln w="158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36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3" cstate="print"/>
          <a:srcRect t="16118" b="17590"/>
          <a:stretch>
            <a:fillRect/>
          </a:stretch>
        </p:blipFill>
        <p:spPr bwMode="auto">
          <a:xfrm>
            <a:off x="295275" y="0"/>
            <a:ext cx="1354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 l="4616"/>
          <a:stretch>
            <a:fillRect/>
          </a:stretch>
        </p:blipFill>
        <p:spPr bwMode="auto">
          <a:xfrm>
            <a:off x="8110538" y="0"/>
            <a:ext cx="10334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843213" y="188913"/>
            <a:ext cx="4824412" cy="1128712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/>
          </a:p>
          <a:p>
            <a:pPr algn="r"/>
            <a:r>
              <a:rPr lang="ru-RU" sz="200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ПРЕИМУЩЕСТВА</a:t>
            </a:r>
          </a:p>
          <a:p>
            <a:pPr algn="r"/>
            <a:endParaRPr lang="ru-RU" sz="200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sz="1000" b="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95536" y="1628800"/>
            <a:ext cx="8137525" cy="350837"/>
          </a:xfrm>
          <a:prstGeom prst="rect">
            <a:avLst/>
          </a:prstGeom>
          <a:solidFill>
            <a:srgbClr val="D43A54">
              <a:alpha val="7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700"/>
              <a:t>Высокий профессиональный уровень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95536" y="3212976"/>
            <a:ext cx="8353176" cy="350837"/>
          </a:xfrm>
          <a:prstGeom prst="rect">
            <a:avLst/>
          </a:prstGeom>
          <a:solidFill>
            <a:srgbClr val="A50021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700"/>
              <a:t>Отличная материально-техническая и приборная оснащённость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95536" y="4797152"/>
            <a:ext cx="8352928" cy="350838"/>
          </a:xfrm>
          <a:prstGeom prst="rect">
            <a:avLst/>
          </a:prstGeom>
          <a:solidFill>
            <a:srgbClr val="666699">
              <a:alpha val="6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700" dirty="0"/>
              <a:t>Акцент на практические навыки и умения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395536" y="1988840"/>
            <a:ext cx="84248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400" dirty="0"/>
              <a:t>В штате наших преподавателей - доктора биологических и химических наук, кандидаты химических, биологических, экономических, технических наук. Приглашаются специалисты из «</a:t>
            </a:r>
            <a:r>
              <a:rPr lang="ru-RU" sz="1400" dirty="0" err="1"/>
              <a:t>Ростехнадзора</a:t>
            </a:r>
            <a:r>
              <a:rPr lang="ru-RU" sz="1400" dirty="0" smtClean="0"/>
              <a:t>», «</a:t>
            </a:r>
            <a:r>
              <a:rPr lang="ru-RU" sz="1400" dirty="0" err="1"/>
              <a:t>Росприродназора</a:t>
            </a:r>
            <a:r>
              <a:rPr lang="ru-RU" sz="1400" dirty="0"/>
              <a:t>» по Саратовской области, </a:t>
            </a:r>
            <a:r>
              <a:rPr lang="ru-RU" sz="1400" dirty="0" smtClean="0"/>
              <a:t>Главного управления МЧС России по Саратовской области, «ЦЛАТИ</a:t>
            </a:r>
            <a:r>
              <a:rPr lang="ru-RU" sz="1400" dirty="0"/>
              <a:t>» по ПФО, </a:t>
            </a:r>
            <a:r>
              <a:rPr lang="ru-RU" sz="1400" dirty="0" smtClean="0"/>
              <a:t> ООО «</a:t>
            </a:r>
            <a:r>
              <a:rPr lang="ru-RU" sz="1400" dirty="0" err="1" smtClean="0"/>
              <a:t>Саратоворгсинтез</a:t>
            </a:r>
            <a:r>
              <a:rPr lang="ru-RU" sz="1400" dirty="0" smtClean="0"/>
              <a:t>», Центра </a:t>
            </a:r>
            <a:r>
              <a:rPr lang="ru-RU" sz="1400" dirty="0"/>
              <a:t>гигиены и эпидемиологии.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95536" y="5085184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Особое внимание на кафедре уделяется практическим и лабораторным работам, а также специальным и производственным практикам.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95536" y="3573016"/>
            <a:ext cx="83531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Здесь есть всё необходимое для обучения новейшим методам работы на современном оборудовании. Кафедра имеет в своем составе учебную и научную биологические лаборатории, учебную химическую лабораторию. На базе кафедры действует НОЦ «Промышленная экология» и аккредитованный испытательный лабораторный центр «</a:t>
            </a:r>
            <a:r>
              <a:rPr lang="ru-RU" sz="1400" dirty="0" err="1"/>
              <a:t>ЭкоОС</a:t>
            </a:r>
            <a:r>
              <a:rPr lang="ru-RU" sz="1400" dirty="0"/>
              <a:t>». 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395536" y="5949280"/>
            <a:ext cx="83529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Студенты участвуют в научных исследованиях кафедры, олимпиадах и международных, всероссийских, региональных конференциях. Наряду с этим они занимаются в кружках, спортивных секциях, участвуют в КВН. Студентами создан собственный экологический театр.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395536" y="5661248"/>
            <a:ext cx="8352928" cy="350837"/>
          </a:xfrm>
          <a:prstGeom prst="rect">
            <a:avLst/>
          </a:prstGeom>
          <a:solidFill>
            <a:srgbClr val="FF9966">
              <a:alpha val="6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700" dirty="0"/>
              <a:t>Активное участие в научной и общественной жизни университета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2843213" y="404813"/>
            <a:ext cx="1800225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  <a:ln w="158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7108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3" cstate="print"/>
          <a:srcRect t="16118" b="17590"/>
          <a:stretch>
            <a:fillRect/>
          </a:stretch>
        </p:blipFill>
        <p:spPr bwMode="auto">
          <a:xfrm>
            <a:off x="295275" y="0"/>
            <a:ext cx="1354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 l="4616"/>
          <a:stretch>
            <a:fillRect/>
          </a:stretch>
        </p:blipFill>
        <p:spPr bwMode="auto">
          <a:xfrm>
            <a:off x="8110538" y="0"/>
            <a:ext cx="10334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843213" y="188913"/>
            <a:ext cx="4824412" cy="1128712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/>
          </a:p>
          <a:p>
            <a:pPr algn="r"/>
            <a:r>
              <a:rPr lang="ru-RU" sz="200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ПРЕИМУЩЕСТВА</a:t>
            </a:r>
          </a:p>
          <a:p>
            <a:pPr algn="r"/>
            <a:endParaRPr lang="ru-RU" sz="200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sz="1000" b="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23850" y="1484313"/>
            <a:ext cx="84248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dirty="0"/>
              <a:t>Кафедра сотрудничает с ведущими научно-исследовательскими и промышленными организациями, </a:t>
            </a:r>
            <a:r>
              <a:rPr lang="ru-RU" b="0" dirty="0"/>
              <a:t>такими как Саратовский филиал ФГБУН "Институт проблем экологии и эволюции им. А.Н. </a:t>
            </a:r>
            <a:r>
              <a:rPr lang="ru-RU" b="0" dirty="0" err="1"/>
              <a:t>Северцова</a:t>
            </a:r>
            <a:r>
              <a:rPr lang="ru-RU" b="0" dirty="0"/>
              <a:t> РАН", ФГБУН "Институт биохимии и физиологии растений и микроорганизмов РАН", Центр лабораторного анализа и технических измерений по Саратовской области, ООО НПП "</a:t>
            </a:r>
            <a:r>
              <a:rPr lang="ru-RU" b="0" dirty="0" err="1"/>
              <a:t>Лисскон</a:t>
            </a:r>
            <a:r>
              <a:rPr lang="ru-RU" b="0" dirty="0"/>
              <a:t>" и другими.</a:t>
            </a:r>
            <a:r>
              <a:rPr lang="ru-RU" dirty="0"/>
              <a:t> 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95288" y="3500438"/>
            <a:ext cx="8229600" cy="259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0" dirty="0"/>
              <a:t>Студенты кафедры проходят практику на базе таких организаций, как: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000" b="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0" dirty="0"/>
              <a:t>Газпром </a:t>
            </a:r>
            <a:r>
              <a:rPr lang="ru-RU" b="0" dirty="0" err="1"/>
              <a:t>межрегионгаз</a:t>
            </a:r>
            <a:r>
              <a:rPr lang="ru-RU" b="0" dirty="0"/>
              <a:t> </a:t>
            </a:r>
            <a:r>
              <a:rPr lang="ru-RU" b="0" dirty="0" smtClean="0"/>
              <a:t>Саратов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0" dirty="0"/>
              <a:t>П</a:t>
            </a:r>
            <a:r>
              <a:rPr lang="ru-RU" b="0" dirty="0" smtClean="0"/>
              <a:t>АО </a:t>
            </a:r>
            <a:r>
              <a:rPr lang="ru-RU" b="0" dirty="0"/>
              <a:t>«Саратовский НПЗ»,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0" dirty="0" smtClean="0"/>
              <a:t>ООО </a:t>
            </a:r>
            <a:r>
              <a:rPr lang="ru-RU" b="0" dirty="0"/>
              <a:t>«</a:t>
            </a:r>
            <a:r>
              <a:rPr lang="ru-RU" b="0" dirty="0" err="1"/>
              <a:t>Саратоворгсинтез</a:t>
            </a:r>
            <a:r>
              <a:rPr lang="ru-RU" b="0" dirty="0" smtClean="0"/>
              <a:t>» (дочернее предприятие ПАО «ЛУКОЙЛ»),</a:t>
            </a:r>
            <a:endParaRPr lang="ru-RU" b="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0" dirty="0"/>
              <a:t>Средне-Поволжское управление Федеральной службы по экологическому, технологическому и атомному надзору (</a:t>
            </a:r>
            <a:r>
              <a:rPr lang="ru-RU" b="0" dirty="0" err="1"/>
              <a:t>Ростехнадзор</a:t>
            </a:r>
            <a:r>
              <a:rPr lang="ru-RU" b="0" dirty="0" smtClean="0"/>
              <a:t>),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0" dirty="0"/>
              <a:t>Межрегиональное управление </a:t>
            </a:r>
            <a:r>
              <a:rPr lang="ru-RU" b="0" dirty="0" err="1"/>
              <a:t>Росприроднадзора</a:t>
            </a:r>
            <a:r>
              <a:rPr lang="ru-RU" b="0" dirty="0"/>
              <a:t> по Саратовской и Пензенской </a:t>
            </a:r>
            <a:r>
              <a:rPr lang="ru-RU" b="0" dirty="0" smtClean="0"/>
              <a:t>областям,</a:t>
            </a:r>
            <a:endParaRPr lang="ru-RU" b="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0" dirty="0" smtClean="0"/>
              <a:t>Министерство природных ресурсов и экологии Саратовской области,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0" dirty="0" smtClean="0"/>
              <a:t>Главное управление </a:t>
            </a:r>
            <a:r>
              <a:rPr lang="ru-RU" b="0" dirty="0"/>
              <a:t>МЧС России по Саратовской области.</a:t>
            </a:r>
            <a:endParaRPr lang="ru-RU" b="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b="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\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7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2" cstate="print"/>
          <a:srcRect t="16118" b="17590"/>
          <a:stretch>
            <a:fillRect/>
          </a:stretch>
        </p:blipFill>
        <p:spPr bwMode="auto">
          <a:xfrm>
            <a:off x="0" y="0"/>
            <a:ext cx="16494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 l="4616"/>
          <a:stretch>
            <a:fillRect/>
          </a:stretch>
        </p:blipFill>
        <p:spPr bwMode="auto">
          <a:xfrm>
            <a:off x="7885113" y="0"/>
            <a:ext cx="125888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2843213" y="404813"/>
            <a:ext cx="1512887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  <a:ln w="158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843213" y="188913"/>
            <a:ext cx="4824412" cy="1281112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/>
          </a:p>
          <a:p>
            <a:pPr algn="r"/>
            <a:r>
              <a:rPr lang="ru-RU" sz="200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БАЗЫ ДЛЯ ВЫЕЗДНЫХ </a:t>
            </a:r>
          </a:p>
          <a:p>
            <a:pPr algn="r"/>
            <a:r>
              <a:rPr lang="ru-RU" sz="200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ПРАКТИК СТУДЕНТОВ</a:t>
            </a:r>
          </a:p>
          <a:p>
            <a:pPr algn="r"/>
            <a:endParaRPr lang="ru-RU" sz="100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sz="1000" b="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84213" y="2420938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68313" y="1557338"/>
            <a:ext cx="346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Лагерь «Политехник»</a:t>
            </a:r>
            <a:endParaRPr lang="ru-RU" sz="2400" i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997" name="Picture 13" descr="IMG_68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2133600"/>
            <a:ext cx="2951163" cy="1919288"/>
          </a:xfrm>
          <a:prstGeom prst="rect">
            <a:avLst/>
          </a:prstGeom>
          <a:noFill/>
        </p:spPr>
      </p:pic>
      <p:pic>
        <p:nvPicPr>
          <p:cNvPr id="41998" name="Picture 14" descr="IMG_71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2133600"/>
            <a:ext cx="2951162" cy="1919288"/>
          </a:xfrm>
          <a:prstGeom prst="rect">
            <a:avLst/>
          </a:prstGeom>
          <a:noFill/>
        </p:spPr>
      </p:pic>
      <p:pic>
        <p:nvPicPr>
          <p:cNvPr id="41999" name="Picture 15" descr="IMG_689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4149725"/>
            <a:ext cx="2952750" cy="1966913"/>
          </a:xfrm>
          <a:prstGeom prst="rect">
            <a:avLst/>
          </a:prstGeom>
          <a:noFill/>
        </p:spPr>
      </p:pic>
      <p:pic>
        <p:nvPicPr>
          <p:cNvPr id="42000" name="Picture 16" descr="IMG_72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4149725"/>
            <a:ext cx="2952750" cy="196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2" cstate="print"/>
          <a:srcRect t="16118" b="17590"/>
          <a:stretch>
            <a:fillRect/>
          </a:stretch>
        </p:blipFill>
        <p:spPr bwMode="auto">
          <a:xfrm>
            <a:off x="0" y="0"/>
            <a:ext cx="16494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 l="4616"/>
          <a:stretch>
            <a:fillRect/>
          </a:stretch>
        </p:blipFill>
        <p:spPr bwMode="auto">
          <a:xfrm>
            <a:off x="7885113" y="0"/>
            <a:ext cx="125888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843213" y="404813"/>
            <a:ext cx="1512887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  <a:ln w="158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843213" y="188913"/>
            <a:ext cx="4824412" cy="1281112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/>
          </a:p>
          <a:p>
            <a:pPr algn="r"/>
            <a:r>
              <a:rPr lang="ru-RU" sz="200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БАЗЫ ДЛЯ ВЫЕЗДНЫХ </a:t>
            </a:r>
          </a:p>
          <a:p>
            <a:pPr algn="r"/>
            <a:r>
              <a:rPr lang="ru-RU" sz="200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ПРАКТИК СТУДЕНТОВ</a:t>
            </a:r>
          </a:p>
          <a:p>
            <a:pPr algn="r"/>
            <a:endParaRPr lang="ru-RU" sz="100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sz="1000" b="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84213" y="2420938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68313" y="1557338"/>
            <a:ext cx="5973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Филиал кафедры в НП «Хвалынский»</a:t>
            </a:r>
            <a:endParaRPr lang="ru-RU" sz="2400" i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3023" name="Picture 15" descr="IMG_8112"/>
          <p:cNvPicPr>
            <a:picLocks noChangeAspect="1" noChangeArrowheads="1"/>
          </p:cNvPicPr>
          <p:nvPr/>
        </p:nvPicPr>
        <p:blipFill>
          <a:blip r:embed="rId5" cstate="print"/>
          <a:srcRect l="2362"/>
          <a:stretch>
            <a:fillRect/>
          </a:stretch>
        </p:blipFill>
        <p:spPr bwMode="auto">
          <a:xfrm>
            <a:off x="1331913" y="4221163"/>
            <a:ext cx="2952750" cy="2016125"/>
          </a:xfrm>
          <a:prstGeom prst="rect">
            <a:avLst/>
          </a:prstGeom>
          <a:noFill/>
        </p:spPr>
      </p:pic>
      <p:pic>
        <p:nvPicPr>
          <p:cNvPr id="43021" name="Picture 13" descr="IMG_81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2133600"/>
            <a:ext cx="2952750" cy="1968500"/>
          </a:xfrm>
          <a:prstGeom prst="rect">
            <a:avLst/>
          </a:prstGeom>
          <a:noFill/>
        </p:spPr>
      </p:pic>
      <p:pic>
        <p:nvPicPr>
          <p:cNvPr id="43022" name="Picture 14" descr="IMG_80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2133600"/>
            <a:ext cx="3024187" cy="1943100"/>
          </a:xfrm>
          <a:prstGeom prst="rect">
            <a:avLst/>
          </a:prstGeom>
          <a:noFill/>
        </p:spPr>
      </p:pic>
      <p:pic>
        <p:nvPicPr>
          <p:cNvPr id="43024" name="Picture 16" descr="IMG_817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4221163"/>
            <a:ext cx="3024187" cy="201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2" cstate="print"/>
          <a:srcRect t="16118" b="17590"/>
          <a:stretch>
            <a:fillRect/>
          </a:stretch>
        </p:blipFill>
        <p:spPr bwMode="auto">
          <a:xfrm>
            <a:off x="0" y="0"/>
            <a:ext cx="16494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 l="4616"/>
          <a:stretch>
            <a:fillRect/>
          </a:stretch>
        </p:blipFill>
        <p:spPr bwMode="auto">
          <a:xfrm>
            <a:off x="7885113" y="0"/>
            <a:ext cx="125888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2843213" y="404813"/>
            <a:ext cx="1800225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  <a:ln w="158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843213" y="188913"/>
            <a:ext cx="4824412" cy="1128712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/>
          </a:p>
          <a:p>
            <a:pPr algn="r"/>
            <a:r>
              <a:rPr lang="ru-RU" sz="200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КОНТАКТЫ</a:t>
            </a:r>
          </a:p>
          <a:p>
            <a:pPr algn="r"/>
            <a:endParaRPr lang="ru-RU" sz="200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sz="1000" b="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755576" y="1484784"/>
            <a:ext cx="78486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Приемная комиссия СГТУ имени Гагарина Ю.А.</a:t>
            </a:r>
          </a:p>
          <a:p>
            <a:endParaRPr lang="ru-RU" sz="800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ru-RU" b="0" dirty="0"/>
              <a:t>г. Саратов, ул. Политехническая, д. 77, учебный корпус  №1, к. </a:t>
            </a:r>
            <a:r>
              <a:rPr lang="en-US" b="0" dirty="0" smtClean="0"/>
              <a:t>215</a:t>
            </a:r>
            <a:endParaRPr lang="ru-RU" b="0" dirty="0"/>
          </a:p>
          <a:p>
            <a:r>
              <a:rPr lang="ru-RU" b="0" dirty="0"/>
              <a:t>Тел. 8 (8452) 99-86-65, 8 (8452) 99-86-66 </a:t>
            </a:r>
          </a:p>
          <a:p>
            <a:r>
              <a:rPr lang="ru-RU" b="0" dirty="0"/>
              <a:t>https://vk.com/sstu_saratov </a:t>
            </a: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21088"/>
            <a:ext cx="18716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555776" y="4149080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Кафедра «Экология и </a:t>
            </a:r>
            <a:r>
              <a:rPr lang="ru-RU" sz="2000" i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техносферная</a:t>
            </a:r>
            <a:r>
              <a:rPr lang="ru-RU" sz="20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безопасность»</a:t>
            </a:r>
          </a:p>
          <a:p>
            <a:endParaRPr lang="ru-RU" sz="800" i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b="0" dirty="0" smtClean="0"/>
              <a:t>г. Саратов, ул. Политехническая, д. 77, учебный корпус №5, к. 223</a:t>
            </a:r>
          </a:p>
          <a:p>
            <a:r>
              <a:rPr lang="ru-RU" b="0" dirty="0" smtClean="0"/>
              <a:t>Тел. 8 (8452) 99-85-30</a:t>
            </a:r>
          </a:p>
          <a:p>
            <a:r>
              <a:rPr lang="en-US" b="0" dirty="0" smtClean="0"/>
              <a:t>https://vk.com/club11330811</a:t>
            </a:r>
            <a:endParaRPr lang="ru-RU" dirty="0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907704" y="3212976"/>
            <a:ext cx="544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Ваше будущее начинается здесь!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2" cstate="print"/>
          <a:srcRect t="16118" b="17590"/>
          <a:stretch>
            <a:fillRect/>
          </a:stretch>
        </p:blipFill>
        <p:spPr bwMode="auto">
          <a:xfrm>
            <a:off x="0" y="0"/>
            <a:ext cx="16494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2547938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275856" y="1628800"/>
            <a:ext cx="5400675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i="1" dirty="0" smtClean="0"/>
              <a:t>« </a:t>
            </a:r>
            <a:r>
              <a:rPr lang="ru-RU" sz="2000" dirty="0"/>
              <a:t>Институт УРБАС</a:t>
            </a:r>
            <a:r>
              <a:rPr lang="ru-RU" sz="2000" b="0" dirty="0"/>
              <a:t> предлагает широкий спектр направлений, связанных с созданием комфортной и безопасной городской среды. </a:t>
            </a:r>
          </a:p>
          <a:p>
            <a:pPr algn="just"/>
            <a:r>
              <a:rPr lang="ru-RU" sz="2000" b="0" dirty="0"/>
              <a:t>Мы ждем активных, смелых и целеустремленных абитуриентов, готовых менять нашу жизнь к лучшему</a:t>
            </a:r>
            <a:r>
              <a:rPr lang="ru-RU" sz="2000" b="0" i="1" dirty="0" smtClean="0"/>
              <a:t>!</a:t>
            </a:r>
            <a:r>
              <a:rPr lang="ru-RU" sz="2000" i="1" dirty="0" smtClean="0"/>
              <a:t>»</a:t>
            </a:r>
            <a:endParaRPr lang="ru-RU" sz="2000" i="1" dirty="0"/>
          </a:p>
          <a:p>
            <a:endParaRPr lang="ru-RU" sz="2000" b="0" dirty="0"/>
          </a:p>
          <a:p>
            <a:pPr algn="r"/>
            <a:r>
              <a:rPr lang="ru-RU" i="1" dirty="0"/>
              <a:t>Александр Владимирович Страхов</a:t>
            </a:r>
            <a:r>
              <a:rPr lang="ru-RU" b="0" i="1" dirty="0"/>
              <a:t>,</a:t>
            </a:r>
          </a:p>
          <a:p>
            <a:pPr algn="r"/>
            <a:r>
              <a:rPr lang="ru-RU" b="0" i="1" dirty="0"/>
              <a:t>директор института </a:t>
            </a:r>
            <a:r>
              <a:rPr lang="ru-RU" b="0" i="1" dirty="0" err="1"/>
              <a:t>Урбанистики</a:t>
            </a:r>
            <a:r>
              <a:rPr lang="ru-RU" b="0" i="1" dirty="0"/>
              <a:t>, архитектуры и строительства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2474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И</a:t>
            </a:r>
            <a:r>
              <a:rPr lang="ru-RU" altLang="ru-RU" dirty="0" smtClean="0">
                <a:latin typeface="Calibri" pitchFamily="34" charset="0"/>
              </a:rPr>
              <a:t>НСТИТУТ УРБАНИСТИКИ, АРХИТЕКТУРЫ И СТРОИТЕЛЬСТВА (УРБАС)</a:t>
            </a: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44522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FF0000"/>
                </a:solidFill>
                <a:latin typeface="Antiqua"/>
              </a:rPr>
              <a:t>УРБАНистика</a:t>
            </a:r>
            <a:r>
              <a:rPr lang="ru-RU" dirty="0" smtClean="0">
                <a:solidFill>
                  <a:srgbClr val="FF0000"/>
                </a:solidFill>
                <a:latin typeface="Antiqua"/>
              </a:rPr>
              <a:t>  - </a:t>
            </a:r>
            <a:r>
              <a:rPr lang="ru-RU" dirty="0">
                <a:solidFill>
                  <a:srgbClr val="FF0000"/>
                </a:solidFill>
                <a:latin typeface="Antiqua"/>
              </a:rPr>
              <a:t>это</a:t>
            </a:r>
            <a:r>
              <a:rPr lang="ru-RU" dirty="0" smtClean="0">
                <a:solidFill>
                  <a:srgbClr val="FF0000"/>
                </a:solidFill>
                <a:latin typeface="Antiqua" pitchFamily="2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ntiqua"/>
              </a:rPr>
              <a:t>наука, посвященная развитию различных городских систем (транспорт, пешеходная инфраструктура, экология, здравоохранение и другие), их взаимодействию между собой и с жителями города</a:t>
            </a:r>
            <a:r>
              <a:rPr lang="ru-RU" dirty="0" smtClean="0">
                <a:solidFill>
                  <a:srgbClr val="FF0000"/>
                </a:solidFill>
                <a:latin typeface="Antiqua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2" cstate="print"/>
          <a:srcRect t="16118" b="17590"/>
          <a:stretch>
            <a:fillRect/>
          </a:stretch>
        </p:blipFill>
        <p:spPr bwMode="auto">
          <a:xfrm>
            <a:off x="0" y="0"/>
            <a:ext cx="1619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0"/>
            <a:ext cx="10493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133600"/>
            <a:ext cx="29035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3779912" y="2276872"/>
            <a:ext cx="4968875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i="1" dirty="0" smtClean="0"/>
              <a:t>«</a:t>
            </a:r>
            <a:r>
              <a:rPr lang="ru-RU" b="0" dirty="0" smtClean="0"/>
              <a:t> </a:t>
            </a:r>
            <a:r>
              <a:rPr lang="ru-RU" sz="2000" b="0" dirty="0"/>
              <a:t>Выбрав наши направления подготовки  вы получаете прекрасную возможность  освоения профессий, востребованных на рынке труда в области охраны окружающей среды, техногенной и промышленной </a:t>
            </a:r>
            <a:r>
              <a:rPr lang="ru-RU" sz="2000" b="0" dirty="0" smtClean="0"/>
              <a:t>безопасности</a:t>
            </a:r>
            <a:r>
              <a:rPr lang="ru-RU" i="1" dirty="0" smtClean="0"/>
              <a:t>»</a:t>
            </a:r>
            <a:r>
              <a:rPr lang="ru-RU" sz="2000" b="0" dirty="0" smtClean="0"/>
              <a:t> </a:t>
            </a:r>
            <a:endParaRPr lang="ru-RU" sz="2000" b="0" dirty="0"/>
          </a:p>
          <a:p>
            <a:endParaRPr lang="ru-RU" sz="2000" b="0" dirty="0"/>
          </a:p>
          <a:p>
            <a:pPr algn="r"/>
            <a:r>
              <a:rPr lang="ru-RU" i="1" dirty="0"/>
              <a:t>Елена Ивановна Тихомирова</a:t>
            </a:r>
            <a:r>
              <a:rPr lang="ru-RU" b="0" i="1" dirty="0"/>
              <a:t>, </a:t>
            </a:r>
          </a:p>
          <a:p>
            <a:pPr algn="r"/>
            <a:r>
              <a:rPr lang="ru-RU" b="0" i="1" dirty="0"/>
              <a:t>заведующая кафедрой «Экология и </a:t>
            </a:r>
            <a:r>
              <a:rPr lang="ru-RU" b="0" i="1" dirty="0" err="1"/>
              <a:t>техносферная</a:t>
            </a:r>
            <a:r>
              <a:rPr lang="ru-RU" b="0" i="1" dirty="0"/>
              <a:t> безопасность</a:t>
            </a:r>
            <a:r>
              <a:rPr lang="ru-RU" b="0" i="1" dirty="0" smtClean="0"/>
              <a:t>»</a:t>
            </a:r>
            <a:endParaRPr lang="ru-RU" b="0" i="1" dirty="0"/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845302" y="1341438"/>
            <a:ext cx="7185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dirty="0"/>
              <a:t>КАФЕДРА «ЭКОЛОГИЯ И ТЕХНОСФЕРНАЯ БЕЗОПАСНОСТЬ</a:t>
            </a:r>
            <a:r>
              <a:rPr lang="ru-RU" altLang="ru-RU" dirty="0" smtClean="0"/>
              <a:t>»</a:t>
            </a:r>
            <a:endParaRPr lang="ru-RU" sz="2000" b="0" dirty="0"/>
          </a:p>
        </p:txBody>
      </p:sp>
      <p:pic>
        <p:nvPicPr>
          <p:cNvPr id="2120" name="Picture 72"/>
          <p:cNvPicPr>
            <a:picLocks noChangeAspect="1" noChangeArrowheads="1"/>
          </p:cNvPicPr>
          <p:nvPr/>
        </p:nvPicPr>
        <p:blipFill>
          <a:blip r:embed="rId5" cstate="print"/>
          <a:srcRect l="4616"/>
          <a:stretch>
            <a:fillRect/>
          </a:stretch>
        </p:blipFill>
        <p:spPr bwMode="auto">
          <a:xfrm>
            <a:off x="7885113" y="0"/>
            <a:ext cx="125888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1" name="Picture 73" descr="стрелка 1"/>
          <p:cNvPicPr>
            <a:picLocks noChangeAspect="1" noChangeArrowheads="1"/>
          </p:cNvPicPr>
          <p:nvPr/>
        </p:nvPicPr>
        <p:blipFill>
          <a:blip r:embed="rId6" cstate="print">
            <a:lum bright="22000"/>
          </a:blip>
          <a:srcRect/>
          <a:stretch>
            <a:fillRect/>
          </a:stretch>
        </p:blipFill>
        <p:spPr bwMode="auto">
          <a:xfrm>
            <a:off x="5148263" y="0"/>
            <a:ext cx="2652712" cy="960438"/>
          </a:xfrm>
          <a:prstGeom prst="rect">
            <a:avLst/>
          </a:prstGeom>
          <a:noFill/>
        </p:spPr>
      </p:pic>
      <p:pic>
        <p:nvPicPr>
          <p:cNvPr id="2122" name="Picture 74" descr="стрелка 1"/>
          <p:cNvPicPr>
            <a:picLocks noChangeAspect="1" noChangeArrowheads="1"/>
          </p:cNvPicPr>
          <p:nvPr/>
        </p:nvPicPr>
        <p:blipFill>
          <a:blip r:embed="rId6" cstate="print">
            <a:lum bright="22000"/>
          </a:blip>
          <a:srcRect/>
          <a:stretch>
            <a:fillRect/>
          </a:stretch>
        </p:blipFill>
        <p:spPr bwMode="auto">
          <a:xfrm>
            <a:off x="2843213" y="0"/>
            <a:ext cx="2652712" cy="960438"/>
          </a:xfrm>
          <a:prstGeom prst="rect">
            <a:avLst/>
          </a:prstGeom>
          <a:noFill/>
        </p:spPr>
      </p:pic>
      <p:pic>
        <p:nvPicPr>
          <p:cNvPr id="2123" name="Picture 75" descr="Челове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260350"/>
            <a:ext cx="360362" cy="360363"/>
          </a:xfrm>
          <a:prstGeom prst="rect">
            <a:avLst/>
          </a:prstGeom>
          <a:noFill/>
        </p:spPr>
      </p:pic>
      <p:pic>
        <p:nvPicPr>
          <p:cNvPr id="2124" name="Picture 76" descr="Челове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404813"/>
            <a:ext cx="360363" cy="360362"/>
          </a:xfrm>
          <a:prstGeom prst="rect">
            <a:avLst/>
          </a:prstGeom>
          <a:noFill/>
        </p:spPr>
      </p:pic>
      <p:pic>
        <p:nvPicPr>
          <p:cNvPr id="2126" name="Picture 78" descr="Челове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260350"/>
            <a:ext cx="360362" cy="360363"/>
          </a:xfrm>
          <a:prstGeom prst="rect">
            <a:avLst/>
          </a:prstGeom>
          <a:noFill/>
        </p:spPr>
      </p:pic>
      <p:pic>
        <p:nvPicPr>
          <p:cNvPr id="2127" name="Picture 79" descr="Челове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04813"/>
            <a:ext cx="360363" cy="360362"/>
          </a:xfrm>
          <a:prstGeom prst="rect">
            <a:avLst/>
          </a:prstGeom>
          <a:noFill/>
        </p:spPr>
      </p:pic>
      <p:pic>
        <p:nvPicPr>
          <p:cNvPr id="2128" name="Picture 80" descr="Челове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04813"/>
            <a:ext cx="360363" cy="360362"/>
          </a:xfrm>
          <a:prstGeom prst="rect">
            <a:avLst/>
          </a:prstGeom>
          <a:noFill/>
        </p:spPr>
      </p:pic>
      <p:pic>
        <p:nvPicPr>
          <p:cNvPr id="2129" name="Picture 81" descr="Человек"/>
          <p:cNvPicPr>
            <a:picLocks noChangeAspect="1" noChangeArrowheads="1"/>
          </p:cNvPicPr>
          <p:nvPr/>
        </p:nvPicPr>
        <p:blipFill>
          <a:blip r:embed="rId7" cstate="print">
            <a:lum bright="-34000"/>
          </a:blip>
          <a:srcRect/>
          <a:stretch>
            <a:fillRect/>
          </a:stretch>
        </p:blipFill>
        <p:spPr bwMode="auto">
          <a:xfrm>
            <a:off x="3995738" y="404813"/>
            <a:ext cx="360362" cy="360362"/>
          </a:xfrm>
          <a:prstGeom prst="rect">
            <a:avLst/>
          </a:prstGeom>
          <a:noFill/>
        </p:spPr>
      </p:pic>
      <p:pic>
        <p:nvPicPr>
          <p:cNvPr id="2130" name="Picture 82" descr="Человек"/>
          <p:cNvPicPr>
            <a:picLocks noChangeAspect="1" noChangeArrowheads="1"/>
          </p:cNvPicPr>
          <p:nvPr/>
        </p:nvPicPr>
        <p:blipFill>
          <a:blip r:embed="rId7" cstate="print">
            <a:lum bright="-34000"/>
          </a:blip>
          <a:srcRect/>
          <a:stretch>
            <a:fillRect/>
          </a:stretch>
        </p:blipFill>
        <p:spPr bwMode="auto">
          <a:xfrm>
            <a:off x="6443663" y="333375"/>
            <a:ext cx="360362" cy="360363"/>
          </a:xfrm>
          <a:prstGeom prst="rect">
            <a:avLst/>
          </a:prstGeom>
          <a:noFill/>
        </p:spPr>
      </p:pic>
      <p:pic>
        <p:nvPicPr>
          <p:cNvPr id="2131" name="Picture 83" descr="Человек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6084888" y="333375"/>
            <a:ext cx="360362" cy="360363"/>
          </a:xfrm>
          <a:prstGeom prst="rect">
            <a:avLst/>
          </a:prstGeom>
          <a:noFill/>
        </p:spPr>
      </p:pic>
      <p:pic>
        <p:nvPicPr>
          <p:cNvPr id="2132" name="Picture 84" descr="Челове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333375"/>
            <a:ext cx="360362" cy="360363"/>
          </a:xfrm>
          <a:prstGeom prst="rect">
            <a:avLst/>
          </a:prstGeom>
          <a:noFill/>
        </p:spPr>
      </p:pic>
      <p:pic>
        <p:nvPicPr>
          <p:cNvPr id="2133" name="Picture 85" descr="Человек"/>
          <p:cNvPicPr>
            <a:picLocks noChangeAspect="1" noChangeArrowheads="1"/>
          </p:cNvPicPr>
          <p:nvPr/>
        </p:nvPicPr>
        <p:blipFill>
          <a:blip r:embed="rId7" cstate="print">
            <a:lum bright="-6000"/>
          </a:blip>
          <a:srcRect/>
          <a:stretch>
            <a:fillRect/>
          </a:stretch>
        </p:blipFill>
        <p:spPr bwMode="auto">
          <a:xfrm>
            <a:off x="5724525" y="333375"/>
            <a:ext cx="360363" cy="36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2" cstate="print"/>
          <a:srcRect t="16118" b="17590"/>
          <a:stretch>
            <a:fillRect/>
          </a:stretch>
        </p:blipFill>
        <p:spPr bwMode="auto">
          <a:xfrm>
            <a:off x="0" y="0"/>
            <a:ext cx="16494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 l="4616"/>
          <a:stretch>
            <a:fillRect/>
          </a:stretch>
        </p:blipFill>
        <p:spPr bwMode="auto">
          <a:xfrm>
            <a:off x="7885113" y="0"/>
            <a:ext cx="125888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843212" y="188913"/>
            <a:ext cx="5041156" cy="1200329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endParaRPr lang="ru-RU" sz="1200" b="0" dirty="0" smtClean="0"/>
          </a:p>
          <a:p>
            <a:pPr algn="r"/>
            <a:r>
              <a:rPr lang="ru-RU" sz="2000" b="0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Направления </a:t>
            </a:r>
            <a:r>
              <a:rPr lang="ru-RU" sz="2000" b="0" i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подготовки </a:t>
            </a:r>
          </a:p>
          <a:p>
            <a:pPr algn="r"/>
            <a:r>
              <a:rPr lang="ru-RU" sz="2000" b="0" i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программам </a:t>
            </a:r>
            <a:r>
              <a:rPr lang="ru-RU" sz="2000" b="0" i="1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бакалавриата</a:t>
            </a:r>
            <a:endParaRPr lang="ru-RU" sz="2000" b="0" i="1" dirty="0">
              <a:solidFill>
                <a:srgbClr val="99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000" b="0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843213" y="404813"/>
            <a:ext cx="1512887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  <a:ln w="158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979613" y="2276475"/>
            <a:ext cx="5616575" cy="976313"/>
          </a:xfrm>
          <a:prstGeom prst="rect">
            <a:avLst/>
          </a:prstGeom>
          <a:solidFill>
            <a:schemeClr val="tx2">
              <a:alpha val="6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000" i="1">
              <a:solidFill>
                <a:schemeClr val="bg1"/>
              </a:solidFill>
            </a:endParaRPr>
          </a:p>
          <a:p>
            <a:endParaRPr lang="ru-RU" sz="1000" i="1">
              <a:solidFill>
                <a:schemeClr val="bg1"/>
              </a:solidFill>
            </a:endParaRPr>
          </a:p>
          <a:p>
            <a:pPr algn="ctr"/>
            <a:r>
              <a:rPr lang="ru-RU" i="1">
                <a:solidFill>
                  <a:schemeClr val="bg1"/>
                </a:solidFill>
              </a:rPr>
              <a:t>ЭКОЛОГИЯ И ПРИРОДОПОЛЬЗОВАНИЕ (ЭКЛП)</a:t>
            </a:r>
          </a:p>
          <a:p>
            <a:pPr algn="ctr"/>
            <a:endParaRPr lang="ru-RU" sz="1000" i="1">
              <a:solidFill>
                <a:schemeClr val="bg1"/>
              </a:solidFill>
            </a:endParaRPr>
          </a:p>
          <a:p>
            <a:endParaRPr lang="ru-RU" sz="1000" i="1">
              <a:solidFill>
                <a:schemeClr val="bg1"/>
              </a:solidFill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979613" y="4724400"/>
            <a:ext cx="5616575" cy="946150"/>
          </a:xfrm>
          <a:prstGeom prst="rect">
            <a:avLst/>
          </a:prstGeom>
          <a:solidFill>
            <a:schemeClr val="tx2">
              <a:alpha val="6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000" i="1">
              <a:solidFill>
                <a:schemeClr val="bg1"/>
              </a:solidFill>
            </a:endParaRPr>
          </a:p>
          <a:p>
            <a:pPr algn="ctr"/>
            <a:r>
              <a:rPr lang="ru-RU" i="1">
                <a:solidFill>
                  <a:schemeClr val="bg1"/>
                </a:solidFill>
              </a:rPr>
              <a:t>ПРИРОДООБУСТРОЙСТВО И ВОДОПОЛЬЗОВАНИЕ (ПРВД)</a:t>
            </a:r>
          </a:p>
          <a:p>
            <a:pPr algn="ctr"/>
            <a:endParaRPr lang="ru-RU" sz="1000" i="1">
              <a:solidFill>
                <a:schemeClr val="bg1"/>
              </a:solidFill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979613" y="3500438"/>
            <a:ext cx="5616575" cy="976312"/>
          </a:xfrm>
          <a:prstGeom prst="rect">
            <a:avLst/>
          </a:prstGeom>
          <a:solidFill>
            <a:schemeClr val="tx2">
              <a:alpha val="6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000" i="1">
              <a:solidFill>
                <a:schemeClr val="bg1"/>
              </a:solidFill>
            </a:endParaRPr>
          </a:p>
          <a:p>
            <a:endParaRPr lang="ru-RU" sz="1000" i="1">
              <a:solidFill>
                <a:schemeClr val="bg1"/>
              </a:solidFill>
            </a:endParaRPr>
          </a:p>
          <a:p>
            <a:pPr algn="ctr"/>
            <a:r>
              <a:rPr lang="ru-RU" i="1">
                <a:solidFill>
                  <a:schemeClr val="bg1"/>
                </a:solidFill>
              </a:rPr>
              <a:t>ТЕХНОСФЕРНАЯ БЕЗОПАСНОСТЬ (ТХНБ)</a:t>
            </a:r>
          </a:p>
          <a:p>
            <a:endParaRPr lang="ru-RU" sz="1000" i="1">
              <a:solidFill>
                <a:schemeClr val="bg1"/>
              </a:solidFill>
            </a:endParaRPr>
          </a:p>
          <a:p>
            <a:endParaRPr lang="ru-RU" sz="10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2" cstate="print"/>
          <a:srcRect t="16118" b="17590"/>
          <a:stretch>
            <a:fillRect/>
          </a:stretch>
        </p:blipFill>
        <p:spPr bwMode="auto">
          <a:xfrm>
            <a:off x="0" y="0"/>
            <a:ext cx="16494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 l="4616"/>
          <a:stretch>
            <a:fillRect/>
          </a:stretch>
        </p:blipFill>
        <p:spPr bwMode="auto">
          <a:xfrm>
            <a:off x="7885113" y="0"/>
            <a:ext cx="125888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843213" y="188913"/>
            <a:ext cx="4824412" cy="1006475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/>
          </a:p>
          <a:p>
            <a:pPr algn="r"/>
            <a:r>
              <a:rPr lang="ru-RU" sz="2400" b="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ПОСТУПЛЕНИЕ</a:t>
            </a:r>
          </a:p>
          <a:p>
            <a:endParaRPr lang="ru-RU" b="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2843213" y="404813"/>
            <a:ext cx="2016125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  <a:ln w="158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79512" y="5805264"/>
            <a:ext cx="8785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i="1" dirty="0"/>
              <a:t>Прием на обучение по программам </a:t>
            </a:r>
            <a:r>
              <a:rPr lang="ru-RU" sz="1400" i="1" dirty="0" err="1"/>
              <a:t>бакалавриата</a:t>
            </a:r>
            <a:r>
              <a:rPr lang="ru-RU" sz="1400" i="1" dirty="0"/>
              <a:t> проводится на основании результатов единого государственного экзамена (ЕГЭ) или результатов вступительных испытаний, проводимых СГТУ для отдельных категорий поступающих.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95543"/>
              </p:ext>
            </p:extLst>
          </p:nvPr>
        </p:nvGraphicFramePr>
        <p:xfrm>
          <a:off x="539551" y="1916832"/>
          <a:ext cx="8136905" cy="3383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8273"/>
                <a:gridCol w="3000547"/>
                <a:gridCol w="1235066"/>
                <a:gridCol w="14530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</a:t>
                      </a:r>
                      <a:r>
                        <a:rPr lang="ru-RU" baseline="0" dirty="0" smtClean="0"/>
                        <a:t> подготовки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Вступительные испытания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обучения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Бюджетные места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05.03.06 </a:t>
                      </a:r>
                    </a:p>
                    <a:p>
                      <a:pPr algn="ctr"/>
                      <a:r>
                        <a:rPr lang="ru-RU" b="1" dirty="0" smtClean="0"/>
                        <a:t>Экология и природопользование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Биология, химия или география или математика (профильная), русский язык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20.03.01</a:t>
                      </a:r>
                    </a:p>
                    <a:p>
                      <a:pPr algn="ctr"/>
                      <a:r>
                        <a:rPr lang="ru-RU" b="1" dirty="0" err="1" smtClean="0"/>
                        <a:t>Техносферная</a:t>
                      </a:r>
                      <a:r>
                        <a:rPr lang="ru-RU" b="1" dirty="0" smtClean="0"/>
                        <a:t> безопасность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Математика (профильная), физика или информатика, русский язык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заочная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20.03.02 </a:t>
                      </a:r>
                      <a:r>
                        <a:rPr lang="ru-RU" b="1" dirty="0" err="1" smtClean="0"/>
                        <a:t>Природообустройство</a:t>
                      </a:r>
                      <a:r>
                        <a:rPr lang="ru-RU" b="1" baseline="0" dirty="0" smtClean="0"/>
                        <a:t> и водопользование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Математика (профильная), физика или информатика, русский язык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2" cstate="print"/>
          <a:srcRect t="16118" b="17590"/>
          <a:stretch>
            <a:fillRect/>
          </a:stretch>
        </p:blipFill>
        <p:spPr bwMode="auto">
          <a:xfrm>
            <a:off x="0" y="0"/>
            <a:ext cx="16494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 l="4616"/>
          <a:stretch>
            <a:fillRect/>
          </a:stretch>
        </p:blipFill>
        <p:spPr bwMode="auto">
          <a:xfrm>
            <a:off x="7885113" y="0"/>
            <a:ext cx="125888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843213" y="404813"/>
            <a:ext cx="1800225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  <a:ln w="158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843213" y="188913"/>
            <a:ext cx="4824412" cy="1169551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600" b="0" dirty="0"/>
          </a:p>
          <a:p>
            <a:pPr algn="r"/>
            <a:r>
              <a:rPr lang="ru-RU" i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05.03.06 - Экология и природопользование</a:t>
            </a:r>
          </a:p>
          <a:p>
            <a:pPr algn="r"/>
            <a:r>
              <a:rPr lang="ru-RU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ПРОФИЛЬ «ЭКОЛОГИЯ»</a:t>
            </a:r>
          </a:p>
          <a:p>
            <a:pPr algn="r"/>
            <a:endParaRPr lang="ru-RU" sz="1000" b="0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5855" name="Group 15"/>
          <p:cNvGrpSpPr>
            <a:grpSpLocks/>
          </p:cNvGrpSpPr>
          <p:nvPr/>
        </p:nvGrpSpPr>
        <p:grpSpPr bwMode="auto">
          <a:xfrm>
            <a:off x="395536" y="1772816"/>
            <a:ext cx="8497888" cy="4397375"/>
            <a:chOff x="204" y="1117"/>
            <a:chExt cx="5353" cy="2770"/>
          </a:xfrm>
        </p:grpSpPr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204" y="1344"/>
              <a:ext cx="5307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600" b="0" dirty="0"/>
                <a:t>Разрабатывать экологическую документацию в соответствии с современными требованиями законодательства; проводить экологический контроль и экологический мониторинг; владеть методами оценки качества окружающей среды, подготавливать документацию для экологической экспертизы различных видов проектного анализа.</a:t>
              </a: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249" y="1117"/>
              <a:ext cx="5126" cy="231"/>
            </a:xfrm>
            <a:prstGeom prst="rect">
              <a:avLst/>
            </a:prstGeom>
            <a:solidFill>
              <a:srgbClr val="D43A5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/>
                <a:t>Вы сможете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249" y="2024"/>
              <a:ext cx="5126" cy="231"/>
            </a:xfrm>
            <a:prstGeom prst="rect">
              <a:avLst/>
            </a:prstGeom>
            <a:solidFill>
              <a:srgbClr val="A50021">
                <a:alpha val="44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/>
                <a:t>Вы будете работать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204" y="2251"/>
              <a:ext cx="5307" cy="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600" b="0" dirty="0"/>
                <a:t> В экологических службах промышленных и нефтегазоперерабатывающих предприятий и компаний; 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1600" b="0" dirty="0"/>
                <a:t> в государственных органах власти;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1600" b="0" dirty="0"/>
                <a:t> в фирмах, занимающихся экологическим аудитом;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1600" b="0" dirty="0"/>
                <a:t> в центрах стандартизации и сертификации в области охраны окружающей среды;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1600" b="0" dirty="0"/>
                <a:t> в научно-исследовательских институтах.</a:t>
              </a: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249" y="3249"/>
              <a:ext cx="5126" cy="231"/>
            </a:xfrm>
            <a:prstGeom prst="rect">
              <a:avLst/>
            </a:prstGeom>
            <a:solidFill>
              <a:srgbClr val="666699">
                <a:alpha val="6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/>
                <a:t>Вы займете должности</a:t>
              </a:r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250" y="3521"/>
              <a:ext cx="530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600" b="0" dirty="0"/>
                <a:t>Инженера-эколога; разработчика экологических проектов и документации, эксперта, специалиста, научного сотрудника, лаборанта-исследователя.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2" cstate="print"/>
          <a:srcRect t="16118" b="17590"/>
          <a:stretch>
            <a:fillRect/>
          </a:stretch>
        </p:blipFill>
        <p:spPr bwMode="auto">
          <a:xfrm>
            <a:off x="0" y="0"/>
            <a:ext cx="16494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 l="4616"/>
          <a:stretch>
            <a:fillRect/>
          </a:stretch>
        </p:blipFill>
        <p:spPr bwMode="auto">
          <a:xfrm>
            <a:off x="7885113" y="0"/>
            <a:ext cx="125888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843213" y="404813"/>
            <a:ext cx="1800225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  <a:ln w="158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843213" y="188913"/>
            <a:ext cx="4824412" cy="1661993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050" b="0" dirty="0"/>
          </a:p>
          <a:p>
            <a:pPr algn="r"/>
            <a:r>
              <a:rPr lang="ru-RU" i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20.03.01 - </a:t>
            </a:r>
            <a:r>
              <a:rPr lang="ru-RU" i="1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Техносферная</a:t>
            </a:r>
            <a:r>
              <a:rPr lang="ru-RU" i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/>
            <a:r>
              <a:rPr lang="ru-RU" i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безопасность</a:t>
            </a:r>
          </a:p>
          <a:p>
            <a:pPr algn="r"/>
            <a:r>
              <a:rPr lang="ru-RU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ПРОФИЛЬ «Защита в чрезвычайных ситуациях, промышленная и пожарная безопасность, охрана труда»</a:t>
            </a:r>
            <a:endParaRPr lang="ru-RU" sz="1000" b="0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95288" y="5516563"/>
            <a:ext cx="8137525" cy="350837"/>
          </a:xfrm>
          <a:prstGeom prst="rect">
            <a:avLst/>
          </a:prstGeom>
          <a:solidFill>
            <a:srgbClr val="666699">
              <a:alpha val="6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700"/>
              <a:t>Вы займете должности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23850" y="2349500"/>
            <a:ext cx="84248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0"/>
              <a:t>Разрабатывать систему мероприятий по охране труда в организациях и осуществлять ее управление, обеспечивать нормативное и правовое сопровождение системы охраны труда, обеспечивать защиту в условиях чрезвычайных ситуаций и ликвидации их последствий, оценивать природные и техносферные риски, проводить надзор и контроль промышленной и пожарной безопасности.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95288" y="1989138"/>
            <a:ext cx="8137525" cy="350837"/>
          </a:xfrm>
          <a:prstGeom prst="rect">
            <a:avLst/>
          </a:prstGeom>
          <a:solidFill>
            <a:srgbClr val="D43A54">
              <a:alpha val="7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700"/>
              <a:t>Вы сможете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95288" y="3644900"/>
            <a:ext cx="8137525" cy="350838"/>
          </a:xfrm>
          <a:prstGeom prst="rect">
            <a:avLst/>
          </a:prstGeom>
          <a:solidFill>
            <a:srgbClr val="A50021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700"/>
              <a:t>Вы будете работать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23850" y="4005263"/>
            <a:ext cx="84248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0"/>
              <a:t> В отделах промышленной безопасности и охраны труда на предприятиях любой отрасли народного хозяйства, </a:t>
            </a:r>
          </a:p>
          <a:p>
            <a:pPr>
              <a:buFont typeface="Wingdings" pitchFamily="2" charset="2"/>
              <a:buChar char="ü"/>
            </a:pPr>
            <a:r>
              <a:rPr lang="ru-RU" sz="1600" b="0"/>
              <a:t>в органах государственного управления и контроля, </a:t>
            </a:r>
          </a:p>
          <a:p>
            <a:pPr>
              <a:buFont typeface="Wingdings" pitchFamily="2" charset="2"/>
              <a:buChar char="ü"/>
            </a:pPr>
            <a:r>
              <a:rPr lang="ru-RU" sz="1600" b="0"/>
              <a:t>в структурах МЧС, отделах ГО и ЧС предприятий, </a:t>
            </a:r>
          </a:p>
          <a:p>
            <a:pPr>
              <a:buFont typeface="Wingdings" pitchFamily="2" charset="2"/>
              <a:buChar char="ü"/>
            </a:pPr>
            <a:r>
              <a:rPr lang="ru-RU" sz="1600" b="0"/>
              <a:t>в профильных аналитических центрах по профилактике и прогнозированию техногенных рисков.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23850" y="5805488"/>
            <a:ext cx="84248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0"/>
              <a:t>Инженера по охране труда, разработчика деклараций промышленной безопасности, эксперта в области техносферных рисков, научного сотрудника, руководителя сектора промышленной 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2" cstate="print"/>
          <a:srcRect t="16118" b="17590"/>
          <a:stretch>
            <a:fillRect/>
          </a:stretch>
        </p:blipFill>
        <p:spPr bwMode="auto">
          <a:xfrm>
            <a:off x="0" y="0"/>
            <a:ext cx="16494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 l="4616"/>
          <a:stretch>
            <a:fillRect/>
          </a:stretch>
        </p:blipFill>
        <p:spPr bwMode="auto">
          <a:xfrm>
            <a:off x="7885113" y="0"/>
            <a:ext cx="125888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2843213" y="260350"/>
            <a:ext cx="1800225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  <a:ln w="158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843213" y="188913"/>
            <a:ext cx="4897437" cy="1511300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100" b="0"/>
          </a:p>
          <a:p>
            <a:pPr algn="r"/>
            <a:r>
              <a:rPr lang="ru-RU" i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20.03.02 – Природообустройство и водопользование</a:t>
            </a:r>
          </a:p>
          <a:p>
            <a:pPr algn="r"/>
            <a:r>
              <a:rPr lang="ru-RU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ПРОФИЛЬ «Природоохранное обустройство территорий»</a:t>
            </a:r>
          </a:p>
          <a:p>
            <a:pPr algn="r"/>
            <a:endParaRPr lang="ru-RU" sz="1000" b="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23850" y="2133600"/>
            <a:ext cx="84248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0"/>
              <a:t>Разрабатывать проекты реконструкции объектов природообустройства и водопользования; заниматься природоохранным обустройством, благоустройством и озеленением, ландшафтным проектированием и дизайном; проектировать объекты и системы водоснабжения, обводнения и водоотведения; проводить изыскания по оценке состояния природных и природно-техногенных объектов.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95288" y="1773238"/>
            <a:ext cx="8137525" cy="350837"/>
          </a:xfrm>
          <a:prstGeom prst="rect">
            <a:avLst/>
          </a:prstGeom>
          <a:solidFill>
            <a:srgbClr val="D43A54">
              <a:alpha val="7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700"/>
              <a:t>Вы сможете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95288" y="3429000"/>
            <a:ext cx="8137525" cy="350838"/>
          </a:xfrm>
          <a:prstGeom prst="rect">
            <a:avLst/>
          </a:prstGeom>
          <a:solidFill>
            <a:srgbClr val="A50021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700"/>
              <a:t>Вы будете работать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23850" y="3716338"/>
            <a:ext cx="84248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0"/>
              <a:t> Государственные структуры системы экологического управления, надзора и контроля; </a:t>
            </a:r>
          </a:p>
          <a:p>
            <a:pPr>
              <a:buFont typeface="Wingdings" pitchFamily="2" charset="2"/>
              <a:buChar char="ü"/>
            </a:pPr>
            <a:r>
              <a:rPr lang="ru-RU" sz="1600" b="0"/>
              <a:t>организации, занимающиеся экологическим консалтингом, хозяйственным освоением и охраной природных ресурсов, управлением, проектированием и экспертизой хозяйственной деятельности; </a:t>
            </a:r>
          </a:p>
          <a:p>
            <a:pPr>
              <a:buFont typeface="Wingdings" pitchFamily="2" charset="2"/>
              <a:buChar char="ü"/>
            </a:pPr>
            <a:r>
              <a:rPr lang="ru-RU" sz="1600" b="0"/>
              <a:t>производственные объекты, ведущие экологически значимую деятельность.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95288" y="5300663"/>
            <a:ext cx="8137525" cy="350837"/>
          </a:xfrm>
          <a:prstGeom prst="rect">
            <a:avLst/>
          </a:prstGeom>
          <a:solidFill>
            <a:srgbClr val="666699">
              <a:alpha val="6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700"/>
              <a:t>Вы займете должности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68313" y="5589588"/>
            <a:ext cx="84248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0"/>
              <a:t>Специалиста по природоохранному обустройству территории, инженера в области обращения с отходами; инженера по проектированию систем водоснабжения и водоотведения; специалиста по охране окружающей среды.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stu.ru/files/press/images/logo_new.jpg"/>
          <p:cNvPicPr>
            <a:picLocks noChangeAspect="1" noChangeArrowheads="1"/>
          </p:cNvPicPr>
          <p:nvPr/>
        </p:nvPicPr>
        <p:blipFill>
          <a:blip r:embed="rId2" cstate="print"/>
          <a:srcRect t="16118" b="17590"/>
          <a:stretch>
            <a:fillRect/>
          </a:stretch>
        </p:blipFill>
        <p:spPr bwMode="auto">
          <a:xfrm>
            <a:off x="0" y="0"/>
            <a:ext cx="16494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strahovav\Desktop\Логотип УРБ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0"/>
            <a:ext cx="9715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 l="4616"/>
          <a:stretch>
            <a:fillRect/>
          </a:stretch>
        </p:blipFill>
        <p:spPr bwMode="auto">
          <a:xfrm>
            <a:off x="7885113" y="0"/>
            <a:ext cx="125888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843213" y="404813"/>
            <a:ext cx="1800225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38000"/>
            </a:srgbClr>
          </a:solidFill>
          <a:ln w="158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843213" y="188913"/>
            <a:ext cx="4824412" cy="1068387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/>
          </a:p>
          <a:p>
            <a:pPr algn="r"/>
            <a:r>
              <a:rPr lang="ru-RU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ВОЕННАЯ</a:t>
            </a:r>
            <a:r>
              <a:rPr lang="ru-RU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ПОДГОТОВКА</a:t>
            </a:r>
          </a:p>
          <a:p>
            <a:pPr algn="r"/>
            <a:endParaRPr lang="ru-RU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sz="1000" b="0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3528" y="3789040"/>
            <a:ext cx="842486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200" b="0" dirty="0"/>
              <a:t>Студенты СГТУ имеют уникальную возможность обучаться </a:t>
            </a:r>
          </a:p>
          <a:p>
            <a:r>
              <a:rPr lang="ru-RU" sz="2200" b="0" dirty="0"/>
              <a:t>в военном учебном центре по программам подготовки: </a:t>
            </a:r>
          </a:p>
          <a:p>
            <a:endParaRPr lang="ru-RU" sz="800" b="0" dirty="0"/>
          </a:p>
          <a:p>
            <a:pPr lvl="1" algn="just">
              <a:buFont typeface="Wingdings" pitchFamily="2" charset="2"/>
              <a:buChar char="ü"/>
            </a:pPr>
            <a:r>
              <a:rPr lang="ru-RU" sz="2200" b="0" dirty="0"/>
              <a:t>  </a:t>
            </a:r>
            <a:r>
              <a:rPr lang="ru-RU" sz="2200" i="1" dirty="0"/>
              <a:t>сержантов и солдат запаса</a:t>
            </a:r>
            <a:r>
              <a:rPr lang="ru-RU" sz="2200" b="0" dirty="0"/>
              <a:t> для направлений </a:t>
            </a:r>
            <a:r>
              <a:rPr lang="ru-RU" sz="2200" b="0" dirty="0">
                <a:solidFill>
                  <a:srgbClr val="660033"/>
                </a:solidFill>
              </a:rPr>
              <a:t>«Экология и природопользование»</a:t>
            </a:r>
            <a:r>
              <a:rPr lang="ru-RU" sz="2200" b="0" dirty="0"/>
              <a:t>, </a:t>
            </a:r>
            <a:r>
              <a:rPr lang="ru-RU" sz="2200" b="0" dirty="0">
                <a:solidFill>
                  <a:srgbClr val="660033"/>
                </a:solidFill>
              </a:rPr>
              <a:t>«</a:t>
            </a:r>
            <a:r>
              <a:rPr lang="ru-RU" sz="2200" b="0" dirty="0" err="1">
                <a:solidFill>
                  <a:srgbClr val="660033"/>
                </a:solidFill>
              </a:rPr>
              <a:t>Природообустройство</a:t>
            </a:r>
            <a:r>
              <a:rPr lang="ru-RU" sz="2200" b="0" dirty="0">
                <a:solidFill>
                  <a:srgbClr val="660033"/>
                </a:solidFill>
              </a:rPr>
              <a:t> и водопользование»</a:t>
            </a:r>
            <a:r>
              <a:rPr lang="ru-RU" sz="2200" b="0" dirty="0"/>
              <a:t>; </a:t>
            </a:r>
          </a:p>
          <a:p>
            <a:pPr lvl="1" algn="just">
              <a:buFont typeface="Wingdings" pitchFamily="2" charset="2"/>
              <a:buChar char="ü"/>
            </a:pPr>
            <a:endParaRPr lang="ru-RU" sz="800" b="0" dirty="0"/>
          </a:p>
          <a:p>
            <a:pPr lvl="1" algn="just">
              <a:buFont typeface="Wingdings" pitchFamily="2" charset="2"/>
              <a:buChar char="ü"/>
            </a:pPr>
            <a:r>
              <a:rPr lang="ru-RU" sz="2200" b="0" dirty="0"/>
              <a:t>  </a:t>
            </a:r>
            <a:r>
              <a:rPr lang="ru-RU" sz="2200" i="1" dirty="0"/>
              <a:t>офицеров запаса</a:t>
            </a:r>
            <a:r>
              <a:rPr lang="ru-RU" sz="2200" b="0" dirty="0"/>
              <a:t> для направления </a:t>
            </a:r>
            <a:r>
              <a:rPr lang="ru-RU" sz="2200" b="0" dirty="0">
                <a:solidFill>
                  <a:srgbClr val="660033"/>
                </a:solidFill>
              </a:rPr>
              <a:t>«</a:t>
            </a:r>
            <a:r>
              <a:rPr lang="ru-RU" sz="2200" b="0" dirty="0" err="1">
                <a:solidFill>
                  <a:srgbClr val="660033"/>
                </a:solidFill>
              </a:rPr>
              <a:t>Техносферная</a:t>
            </a:r>
            <a:r>
              <a:rPr lang="ru-RU" sz="2200" b="0" dirty="0">
                <a:solidFill>
                  <a:srgbClr val="660033"/>
                </a:solidFill>
              </a:rPr>
              <a:t> безопасность»</a:t>
            </a:r>
            <a:r>
              <a:rPr lang="ru-RU" sz="2200" b="0" dirty="0"/>
              <a:t>.</a:t>
            </a:r>
          </a:p>
        </p:txBody>
      </p:sp>
      <p:pic>
        <p:nvPicPr>
          <p:cNvPr id="8" name="Picture 4" descr="http://www.sstu.ru/upload/iblock/e9d/IMG_5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4442" y="1556792"/>
            <a:ext cx="4504175" cy="2160240"/>
          </a:xfrm>
          <a:prstGeom prst="rect">
            <a:avLst/>
          </a:prstGeom>
          <a:ln w="38100" cap="sq">
            <a:solidFill>
              <a:srgbClr val="FF9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http://www.sstu.ru/upload/iblock/470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556792"/>
            <a:ext cx="2622550" cy="2124075"/>
          </a:xfrm>
          <a:prstGeom prst="rect">
            <a:avLst/>
          </a:prstGeom>
          <a:ln w="38100" cap="sq">
            <a:solidFill>
              <a:srgbClr val="FF9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1250</Words>
  <Application>Microsoft Office PowerPoint</Application>
  <PresentationFormat>Экран (4:3)</PresentationFormat>
  <Paragraphs>173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ГОУ ВПО СГТУ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strahovav</dc:creator>
  <cp:lastModifiedBy>Симонова Зоя Александровна</cp:lastModifiedBy>
  <cp:revision>93</cp:revision>
  <dcterms:created xsi:type="dcterms:W3CDTF">2018-05-28T06:30:08Z</dcterms:created>
  <dcterms:modified xsi:type="dcterms:W3CDTF">2024-02-16T09:08:11Z</dcterms:modified>
</cp:coreProperties>
</file>