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0" r:id="rId5"/>
    <p:sldId id="262" r:id="rId6"/>
    <p:sldId id="261" r:id="rId7"/>
    <p:sldId id="265" r:id="rId8"/>
    <p:sldId id="266" r:id="rId9"/>
    <p:sldId id="267" r:id="rId10"/>
    <p:sldId id="269" r:id="rId11"/>
    <p:sldId id="270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E0FF"/>
    <a:srgbClr val="41F9FD"/>
    <a:srgbClr val="3FCD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89E0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827584" y="260648"/>
          <a:ext cx="1800225" cy="1323975"/>
        </p:xfrm>
        <a:graphic>
          <a:graphicData uri="http://schemas.openxmlformats.org/presentationml/2006/ole">
            <p:oleObj spid="_x0000_s8198" r:id="rId3" imgW="4524120" imgH="2999520" progId="">
              <p:embed/>
            </p:oleObj>
          </a:graphicData>
        </a:graphic>
      </p:graphicFrame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00" name="Picture 8" descr="C:\Users\gorbachevvo\Pictures\im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88640"/>
            <a:ext cx="1587500" cy="15875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234888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+mj-lt"/>
                <a:ea typeface="Adobe Heiti Std R" pitchFamily="34" charset="-128"/>
                <a:cs typeface="ScriptS_IV25" pitchFamily="2" charset="0"/>
              </a:rPr>
              <a:t>Кафедра «Техническая механика и </a:t>
            </a:r>
            <a:r>
              <a:rPr lang="ru-RU" sz="4000" b="1" dirty="0" err="1" smtClean="0">
                <a:latin typeface="+mj-lt"/>
                <a:ea typeface="Adobe Heiti Std R" pitchFamily="34" charset="-128"/>
                <a:cs typeface="ScriptS_IV25" pitchFamily="2" charset="0"/>
              </a:rPr>
              <a:t>мехатроника</a:t>
            </a:r>
            <a:r>
              <a:rPr lang="ru-RU" sz="4000" b="1" dirty="0" smtClean="0">
                <a:latin typeface="+mj-lt"/>
                <a:ea typeface="Adobe Heiti Std R" pitchFamily="34" charset="-128"/>
                <a:cs typeface="ScriptS_IV25" pitchFamily="2" charset="0"/>
              </a:rPr>
              <a:t>»</a:t>
            </a:r>
            <a:endParaRPr lang="ru-RU" sz="4000" dirty="0">
              <a:latin typeface="+mj-lt"/>
              <a:ea typeface="Adobe Heiti Std R" pitchFamily="34" charset="-128"/>
              <a:cs typeface="ScriptS_IV25" pitchFamily="2" charset="0"/>
            </a:endParaRPr>
          </a:p>
        </p:txBody>
      </p:sp>
      <p:pic>
        <p:nvPicPr>
          <p:cNvPr id="8202" name="Picture 10" descr="C:\Users\gorbachevvo\Pictures\kr-1000-titan_head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933056"/>
            <a:ext cx="486340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07504" y="116632"/>
            <a:ext cx="8928992" cy="1008112"/>
          </a:xfrm>
          <a:prstGeom prst="rect">
            <a:avLst/>
          </a:prstGeom>
          <a:solidFill>
            <a:srgbClr val="FFFFFF">
              <a:alpha val="79000"/>
            </a:srgb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НАПРАВЛЕНИЕ НАУЧНОЙ РАБОТЫ КАФЕДРЫ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Увеличение нагрузочной способности и ресурса элементов конструкций перспективных транспортных и технологических машин  на основе модифицирования  их структуры путем электрофизической обработки и компьютерного моделирования напряженно-деформированного состояния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39552" y="4005064"/>
            <a:ext cx="7992888" cy="2232248"/>
            <a:chOff x="539552" y="4005064"/>
            <a:chExt cx="7992888" cy="2232248"/>
          </a:xfrm>
        </p:grpSpPr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539552" y="4005064"/>
              <a:ext cx="4824536" cy="2232248"/>
            </a:xfrm>
            <a:prstGeom prst="rect">
              <a:avLst/>
            </a:prstGeom>
            <a:solidFill>
              <a:srgbClr val="FFFFFF">
                <a:alpha val="79000"/>
              </a:srgbClr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Аналитическое исследование свободных и вынужденных колебаний пространственных конструкций 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buClrTx/>
                <a:buSzTx/>
                <a:buFontTx/>
                <a:buNone/>
                <a:tabLst/>
              </a:pPr>
              <a:endParaRPr lang="en-US" sz="1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400" b="1" i="1" dirty="0" smtClean="0">
                  <a:latin typeface="Times New Roman" pitchFamily="18" charset="0"/>
                  <a:cs typeface="Times New Roman" pitchFamily="18" charset="0"/>
                </a:rPr>
                <a:t>Научный руководитель:</a:t>
              </a:r>
            </a:p>
            <a:p>
              <a:r>
                <a:rPr lang="ru-RU" sz="1400" b="1" i="1" dirty="0" smtClean="0">
                  <a:latin typeface="Times New Roman" pitchFamily="18" charset="0"/>
                  <a:cs typeface="Times New Roman" pitchFamily="18" charset="0"/>
                </a:rPr>
                <a:t>к.т.н., доцент </a:t>
              </a:r>
              <a:r>
                <a:rPr lang="ru-RU" b="1" dirty="0" err="1" smtClean="0">
                  <a:latin typeface="Times New Roman" pitchFamily="18" charset="0"/>
                  <a:cs typeface="Times New Roman" pitchFamily="18" charset="0"/>
                </a:rPr>
                <a:t>Джашитов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 А.Э. </a:t>
              </a:r>
              <a:endParaRPr kumimoji="0" lang="ru-RU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Рисунок 6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64088" y="4005064"/>
              <a:ext cx="3168352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AutoShape 2" descr="https://e.mail.ru/cgi-bin/getattach?file=def%203.jpg&amp;id=14436164440000000819;0;1&amp;mode=attachment&amp;"/>
          <p:cNvSpPr>
            <a:spLocks noChangeAspect="1" noChangeArrowheads="1"/>
          </p:cNvSpPr>
          <p:nvPr/>
        </p:nvSpPr>
        <p:spPr bwMode="auto">
          <a:xfrm>
            <a:off x="63500" y="-1881188"/>
            <a:ext cx="3552825" cy="3933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e.mail.ru/cgi-bin/getattach?file=def%203.jpg&amp;id=14436164440000000819;0;1&amp;mode=attachment&amp;"/>
          <p:cNvSpPr>
            <a:spLocks noChangeAspect="1" noChangeArrowheads="1"/>
          </p:cNvSpPr>
          <p:nvPr/>
        </p:nvSpPr>
        <p:spPr bwMode="auto">
          <a:xfrm>
            <a:off x="63500" y="-1881188"/>
            <a:ext cx="3552825" cy="3933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e.mail.ru/cgi-bin/getattach?file=def%203.jpg&amp;id=14436164440000000819;0;1&amp;mode=attachment&amp;"/>
          <p:cNvSpPr>
            <a:spLocks noChangeAspect="1" noChangeArrowheads="1"/>
          </p:cNvSpPr>
          <p:nvPr/>
        </p:nvSpPr>
        <p:spPr bwMode="auto">
          <a:xfrm>
            <a:off x="63500" y="-1881188"/>
            <a:ext cx="3552825" cy="3933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s://e.mail.ru/cgi-bin/getattach?file=def%203.jpg&amp;id=14436164440000000819;0;1&amp;mode=attachment&amp;"/>
          <p:cNvSpPr>
            <a:spLocks noChangeAspect="1" noChangeArrowheads="1"/>
          </p:cNvSpPr>
          <p:nvPr/>
        </p:nvSpPr>
        <p:spPr bwMode="auto">
          <a:xfrm>
            <a:off x="63500" y="-1881188"/>
            <a:ext cx="3552825" cy="3933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539552" y="1412776"/>
            <a:ext cx="7920880" cy="2376264"/>
            <a:chOff x="539552" y="1412776"/>
            <a:chExt cx="7920880" cy="2376264"/>
          </a:xfrm>
        </p:grpSpPr>
        <p:sp>
          <p:nvSpPr>
            <p:cNvPr id="21506" name="Text Box 2"/>
            <p:cNvSpPr txBox="1">
              <a:spLocks noChangeArrowheads="1"/>
            </p:cNvSpPr>
            <p:nvPr/>
          </p:nvSpPr>
          <p:spPr bwMode="auto">
            <a:xfrm>
              <a:off x="539552" y="1412776"/>
              <a:ext cx="4824536" cy="2376264"/>
            </a:xfrm>
            <a:prstGeom prst="rect">
              <a:avLst/>
            </a:prstGeom>
            <a:solidFill>
              <a:srgbClr val="FFFFFF">
                <a:alpha val="79000"/>
              </a:srgbClr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Исследование напряженно деформируемого состояния континуума «</a:t>
              </a:r>
              <a:r>
                <a:rPr lang="ru-RU" sz="1600" b="1" dirty="0" err="1" smtClean="0">
                  <a:latin typeface="Times New Roman" pitchFamily="18" charset="0"/>
                  <a:cs typeface="Times New Roman" pitchFamily="18" charset="0"/>
                </a:rPr>
                <a:t>Индентор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1600" b="1" dirty="0" err="1" smtClean="0">
                  <a:latin typeface="Times New Roman" pitchFamily="18" charset="0"/>
                  <a:cs typeface="Times New Roman" pitchFamily="18" charset="0"/>
                </a:rPr>
                <a:t>упруго-пластическая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среда» при динамических </a:t>
              </a:r>
              <a:r>
                <a:rPr lang="ru-RU" sz="1600" b="1" dirty="0" err="1" smtClean="0">
                  <a:latin typeface="Times New Roman" pitchFamily="18" charset="0"/>
                  <a:cs typeface="Times New Roman" pitchFamily="18" charset="0"/>
                </a:rPr>
                <a:t>нагружениях</a:t>
              </a:r>
              <a:endParaRPr lang="ru-RU" sz="16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 fontAlgn="base"/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buClrTx/>
                <a:buSzTx/>
                <a:buFontTx/>
                <a:buNone/>
                <a:tabLst/>
              </a:pPr>
              <a:endParaRPr lang="en-US" sz="1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400" b="1" i="1" dirty="0" smtClean="0">
                  <a:latin typeface="Times New Roman" pitchFamily="18" charset="0"/>
                  <a:cs typeface="Times New Roman" pitchFamily="18" charset="0"/>
                </a:rPr>
                <a:t>Научный руководитель:</a:t>
              </a:r>
            </a:p>
            <a:p>
              <a:r>
                <a:rPr lang="ru-RU" sz="1400" b="1" i="1" dirty="0" smtClean="0">
                  <a:latin typeface="Times New Roman" pitchFamily="18" charset="0"/>
                  <a:cs typeface="Times New Roman" pitchFamily="18" charset="0"/>
                </a:rPr>
                <a:t>к.т.н., доцент </a:t>
              </a:r>
              <a:r>
                <a:rPr lang="ru-RU" b="1" dirty="0" err="1" smtClean="0">
                  <a:latin typeface="Times New Roman" pitchFamily="18" charset="0"/>
                  <a:cs typeface="Times New Roman" pitchFamily="18" charset="0"/>
                </a:rPr>
                <a:t>Овчинникова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 Н.В.</a:t>
              </a:r>
              <a:r>
                <a:rPr lang="ru-RU" sz="14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561" name="Picture 9" descr="C:\Users\zlobinaiw\AppData\Local\Microsoft\Windows\Temporary Internet Files\Content.IE5\XUTFHXLU\def 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64088" y="1412776"/>
              <a:ext cx="3096344" cy="237626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79512" y="116632"/>
            <a:ext cx="8801100" cy="792088"/>
          </a:xfrm>
          <a:prstGeom prst="rect">
            <a:avLst/>
          </a:prstGeom>
          <a:solidFill>
            <a:srgbClr val="FFFFFF">
              <a:alpha val="79000"/>
            </a:srgb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УЧАСТИЕ СТУДЕНТОВ В НИР И КОНКУРСАХ НАУЧНО-ТЕХНИЧЕСКОГО ТВОРЧЕСТВА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79512" y="1124743"/>
            <a:ext cx="8784976" cy="1944217"/>
            <a:chOff x="179512" y="764704"/>
            <a:chExt cx="8784976" cy="1944217"/>
          </a:xfrm>
        </p:grpSpPr>
        <p:sp>
          <p:nvSpPr>
            <p:cNvPr id="22531" name="Text Box 3"/>
            <p:cNvSpPr txBox="1">
              <a:spLocks noChangeArrowheads="1"/>
            </p:cNvSpPr>
            <p:nvPr/>
          </p:nvSpPr>
          <p:spPr bwMode="auto">
            <a:xfrm>
              <a:off x="179512" y="764705"/>
              <a:ext cx="2664296" cy="936104"/>
            </a:xfrm>
            <a:prstGeom prst="rect">
              <a:avLst/>
            </a:prstGeom>
            <a:solidFill>
              <a:srgbClr val="FFFFFF">
                <a:alpha val="79000"/>
              </a:srgbClr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Транспортное средство для перевозки пассажиров в зонах отдыха и аэропортах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32" name="Text Box 4"/>
            <p:cNvSpPr txBox="1">
              <a:spLocks noChangeArrowheads="1"/>
            </p:cNvSpPr>
            <p:nvPr/>
          </p:nvSpPr>
          <p:spPr bwMode="auto">
            <a:xfrm>
              <a:off x="179512" y="1772816"/>
              <a:ext cx="2664296" cy="936104"/>
            </a:xfrm>
            <a:prstGeom prst="rect">
              <a:avLst/>
            </a:prstGeom>
            <a:solidFill>
              <a:srgbClr val="FFFFFF">
                <a:alpha val="79000"/>
              </a:srgbClr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Транспортное средство для перемещения инвалидов по лестницам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33" name="Text Box 5"/>
            <p:cNvSpPr txBox="1">
              <a:spLocks noChangeArrowheads="1"/>
            </p:cNvSpPr>
            <p:nvPr/>
          </p:nvSpPr>
          <p:spPr bwMode="auto">
            <a:xfrm>
              <a:off x="2843808" y="764704"/>
              <a:ext cx="2880320" cy="1944216"/>
            </a:xfrm>
            <a:prstGeom prst="rect">
              <a:avLst/>
            </a:prstGeom>
            <a:solidFill>
              <a:srgbClr val="FFFFFF">
                <a:alpha val="79000"/>
              </a:srgbClr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Студенты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:  Иванов А. А.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 Пилюгин М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 С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.,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  </a:t>
              </a:r>
              <a:r>
                <a:rPr kumimoji="0" lang="ru-RU" sz="1400" i="0" u="none" strike="noStrike" cap="none" normalizeH="0" baseline="0" dirty="0" err="1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Аргасцев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 А. А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, </a:t>
              </a:r>
              <a:r>
                <a:rPr kumimoji="0" lang="ru-RU" sz="140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Аспирант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ы: Петров А. 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Воронин Д.В.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Научные руководители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: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д.т.н. профессор </a:t>
              </a:r>
              <a:r>
                <a:rPr kumimoji="0" lang="ru-RU" sz="1400" i="0" u="none" strike="noStrike" cap="none" normalizeH="0" baseline="0" dirty="0" err="1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Боровских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 В. Е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.,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 к.т.н. доцент </a:t>
              </a:r>
              <a:r>
                <a:rPr kumimoji="0" lang="ru-RU" sz="1400" i="0" u="none" strike="noStrike" cap="none" normalizeH="0" baseline="0" dirty="0" err="1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Боровских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 У. В.</a:t>
              </a:r>
              <a:endPara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Рисунок 6"/>
            <p:cNvPicPr/>
            <p:nvPr/>
          </p:nvPicPr>
          <p:blipFill>
            <a:blip r:embed="rId2" cstate="print">
              <a:lum bright="20000" contrast="20000"/>
            </a:blip>
            <a:srcRect/>
            <a:stretch>
              <a:fillRect/>
            </a:stretch>
          </p:blipFill>
          <p:spPr bwMode="auto">
            <a:xfrm>
              <a:off x="5758373" y="764705"/>
              <a:ext cx="3206115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Группа 13"/>
          <p:cNvGrpSpPr/>
          <p:nvPr/>
        </p:nvGrpSpPr>
        <p:grpSpPr>
          <a:xfrm>
            <a:off x="179512" y="3268960"/>
            <a:ext cx="8753886" cy="1600200"/>
            <a:chOff x="179512" y="2924944"/>
            <a:chExt cx="8753886" cy="1600200"/>
          </a:xfrm>
        </p:grpSpPr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179512" y="2924944"/>
              <a:ext cx="3024336" cy="1600200"/>
            </a:xfrm>
            <a:prstGeom prst="rect">
              <a:avLst/>
            </a:prstGeom>
            <a:solidFill>
              <a:srgbClr val="FFFFFF">
                <a:alpha val="79000"/>
              </a:srgbClr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Проведение исследований и разработка технологии и ультразвукового устройства  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малодефектной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 финишной обработки 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сложнопрофильных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 деталей  из кварца перспективных приборов типа ТВГ.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3203848" y="2924944"/>
              <a:ext cx="2304256" cy="1600200"/>
            </a:xfrm>
            <a:prstGeom prst="rect">
              <a:avLst/>
            </a:prstGeom>
            <a:solidFill>
              <a:srgbClr val="FFFFFF">
                <a:alpha val="79000"/>
              </a:srgbClr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Студент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: Фролов М.М.</a:t>
              </a:r>
              <a:endPara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Научный руководитель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к.т.н., доцент Злобина И. В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.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Рисунок 9"/>
            <p:cNvPicPr/>
            <p:nvPr/>
          </p:nvPicPr>
          <p:blipFill>
            <a:blip r:embed="rId3" cstate="print"/>
            <a:srcRect l="53206" t="28468" r="29060" b="40639"/>
            <a:stretch>
              <a:fillRect/>
            </a:stretch>
          </p:blipFill>
          <p:spPr bwMode="auto">
            <a:xfrm>
              <a:off x="5513923" y="2924944"/>
              <a:ext cx="1650365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 cstate="print"/>
            <a:srcRect l="27164" t="35391" r="43745" b="22258"/>
            <a:stretch>
              <a:fillRect/>
            </a:stretch>
          </p:blipFill>
          <p:spPr bwMode="auto">
            <a:xfrm>
              <a:off x="7164288" y="2924944"/>
              <a:ext cx="1769110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Группа 12"/>
          <p:cNvGrpSpPr/>
          <p:nvPr/>
        </p:nvGrpSpPr>
        <p:grpSpPr>
          <a:xfrm>
            <a:off x="179512" y="5136604"/>
            <a:ext cx="5328592" cy="1028700"/>
            <a:chOff x="179512" y="4776564"/>
            <a:chExt cx="5328592" cy="1028700"/>
          </a:xfrm>
        </p:grpSpPr>
        <p:sp>
          <p:nvSpPr>
            <p:cNvPr id="22536" name="Text Box 8"/>
            <p:cNvSpPr txBox="1">
              <a:spLocks noChangeArrowheads="1"/>
            </p:cNvSpPr>
            <p:nvPr/>
          </p:nvSpPr>
          <p:spPr bwMode="auto">
            <a:xfrm>
              <a:off x="179512" y="4776564"/>
              <a:ext cx="3024336" cy="1028700"/>
            </a:xfrm>
            <a:prstGeom prst="rect">
              <a:avLst/>
            </a:prstGeom>
            <a:solidFill>
              <a:srgbClr val="FFFFFF">
                <a:alpha val="79000"/>
              </a:srgbClr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Исследование и разработка портативной ультразвуковой установки для очистки глубоких каналов малого диаметра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37" name="Text Box 9"/>
            <p:cNvSpPr txBox="1">
              <a:spLocks noChangeArrowheads="1"/>
            </p:cNvSpPr>
            <p:nvPr/>
          </p:nvSpPr>
          <p:spPr bwMode="auto">
            <a:xfrm>
              <a:off x="3203848" y="4776564"/>
              <a:ext cx="2304256" cy="1028700"/>
            </a:xfrm>
            <a:prstGeom prst="rect">
              <a:avLst/>
            </a:prstGeom>
            <a:solidFill>
              <a:srgbClr val="FFFFFF">
                <a:alpha val="79000"/>
              </a:srgbClr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Студент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: </a:t>
              </a:r>
              <a:r>
                <a:rPr kumimoji="0" lang="ru-RU" sz="1400" i="0" u="none" strike="noStrike" cap="none" normalizeH="0" baseline="0" dirty="0" err="1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Ступников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 Д.И.</a:t>
              </a:r>
              <a:endPara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i="1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Научный руководитель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к.т.н., доцент Злобина И. В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Arial" pitchFamily="34" charset="0"/>
                </a:rPr>
                <a:t>.</a:t>
              </a:r>
              <a:endPara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9512" y="116632"/>
            <a:ext cx="8801100" cy="1224136"/>
          </a:xfrm>
          <a:prstGeom prst="rect">
            <a:avLst/>
          </a:prstGeom>
          <a:solidFill>
            <a:srgbClr val="FFFFFF">
              <a:alpha val="79000"/>
            </a:srgb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КАФЕДРА ПОДДЕРЖИВАЕТ НАУЧНО-ТЕХНИЧЕСКИЕ КОНТАКТЫ С ВЕДУЩИМИ ПРЕДПРИЯТИЯМИ ОБОРОННО-ПРОМЫШЛЕННОГО КОМПЛЕКСА, ТРАНСПОРТА И ЭНЕРГЕТИКИ САРАТОВСКОЙ ОБЛАСТИ, А ТАКЖЕ МАЛЫМИ НАУЧНО-ПРОИЗВОДСТВЕННЫМИ ПРЕДПРИЯТИЯМИ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07492" y="1511052"/>
            <a:ext cx="3492500" cy="1269876"/>
          </a:xfrm>
          <a:prstGeom prst="rect">
            <a:avLst/>
          </a:prstGeom>
          <a:solidFill>
            <a:srgbClr val="FFFFFF">
              <a:alpha val="79000"/>
            </a:srgb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- ФГУП «Корпус»;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- ФГУП «Базальт»;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- НПП «НИКА-СВЧ»;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- ООО «Газпром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трансгаз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Саратов»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716016" y="1484784"/>
            <a:ext cx="3213100" cy="1296144"/>
          </a:xfrm>
          <a:prstGeom prst="rect">
            <a:avLst/>
          </a:prstGeom>
          <a:solidFill>
            <a:srgbClr val="FFFFFF">
              <a:alpha val="79000"/>
            </a:srgb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- ОАО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НИТИ-Тесар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»;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- ОАО «ТРОЛЗА»;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- ООО «Ультразвук ТЕО»;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- НПП «НИТРИД»;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- ЗАО СТМ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Вибробункер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79512" y="3068960"/>
            <a:ext cx="8801100" cy="1485900"/>
          </a:xfrm>
          <a:prstGeom prst="rect">
            <a:avLst/>
          </a:prstGeom>
          <a:solidFill>
            <a:srgbClr val="FFFFFF">
              <a:alpha val="79000"/>
            </a:srgb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ОБЪЕМ ИССЛЕДОВАНИЙ И РАЗРАБОТОК ПО ХОЗДОГОВОРАМ С ПРЕДПРИЯТИЯМИ: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2012 г. – 472 тыс. руб.,  2013 г. – 228 тыс. руб., 2014 г. – 1215 тыс. руб. , 2015 г. – 2612 тыс. руб.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ЕЖЕГОДНОЕ ФИНАНСИРОВАНИЕ ИССЛЕДОВАНИЙ ПО ПРОГРАММЕ У.М.Н.И.К. СТУДЕНТОВ И АСПИРАНТОВ ПОД РУКОВОДСТВОМ ПРЕПОДАВАТЕЛЕЙ КАФЕДРЫ: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2010 г. – 200 тыс. руб., 2014 г. – 400 тыс. руб., 2015 г. – 800 тыс. руб.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79512" y="4941168"/>
            <a:ext cx="8784976" cy="1584176"/>
          </a:xfrm>
          <a:prstGeom prst="rect">
            <a:avLst/>
          </a:prstGeom>
          <a:solidFill>
            <a:srgbClr val="FFFFFF">
              <a:alpha val="79000"/>
            </a:srgb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КАФЕДРА УЧАСТВУЕТ В ИЗДАНИИ НАУЧНО-ТЕХНИЧЕСКОГО ЖУРНАЛА «ВОПРОСЫ ЭЛЕКТРОТЕХНОЛОГИИ», ПРОВОДИТ ЕЖЕГОДНЫЕ МЕЖДУНАРОДНЫЕ НАУЧНО-ТЕХНИЧЕСКИЕ КОНФЕРЕНЦИИ «ИНЖИНИРИНГ-ТЕХНО», ОРГАНИЗУЕТ ПРЕДМЕТНЫЕ ОЛИМПИАДЫ ПО ДИСЦИПЛИНАМ: «ТЕОРЕТИЧЕСКАЯ МЕХАНИКА», «МЕХАНИКА», «ТЕОРИЯ МЕХАНИЗМОВ И МАШИН»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3556" grpId="0" animBg="1"/>
      <p:bldP spid="23557" grpId="0" animBg="1"/>
      <p:bldP spid="235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35" name="Group 31"/>
          <p:cNvGrpSpPr>
            <a:grpSpLocks/>
          </p:cNvGrpSpPr>
          <p:nvPr/>
        </p:nvGrpSpPr>
        <p:grpSpPr bwMode="auto">
          <a:xfrm>
            <a:off x="251723" y="332954"/>
            <a:ext cx="8641098" cy="5904358"/>
            <a:chOff x="435" y="1152"/>
            <a:chExt cx="15885" cy="8563"/>
          </a:xfrm>
        </p:grpSpPr>
        <p:cxnSp>
          <p:nvCxnSpPr>
            <p:cNvPr id="21536" name="AutoShape 32"/>
            <p:cNvCxnSpPr>
              <a:cxnSpLocks noChangeShapeType="1"/>
            </p:cNvCxnSpPr>
            <p:nvPr/>
          </p:nvCxnSpPr>
          <p:spPr bwMode="auto">
            <a:xfrm>
              <a:off x="2547" y="9356"/>
              <a:ext cx="3740" cy="0"/>
            </a:xfrm>
            <a:prstGeom prst="straightConnector1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</p:cxnSp>
        <p:grpSp>
          <p:nvGrpSpPr>
            <p:cNvPr id="21537" name="Group 33"/>
            <p:cNvGrpSpPr>
              <a:grpSpLocks/>
            </p:cNvGrpSpPr>
            <p:nvPr/>
          </p:nvGrpSpPr>
          <p:grpSpPr bwMode="auto">
            <a:xfrm>
              <a:off x="435" y="1152"/>
              <a:ext cx="15885" cy="8563"/>
              <a:chOff x="435" y="1152"/>
              <a:chExt cx="15885" cy="8563"/>
            </a:xfrm>
          </p:grpSpPr>
          <p:sp>
            <p:nvSpPr>
              <p:cNvPr id="21538" name="Text Box 34"/>
              <p:cNvSpPr txBox="1">
                <a:spLocks noChangeArrowheads="1"/>
              </p:cNvSpPr>
              <p:nvPr/>
            </p:nvSpPr>
            <p:spPr bwMode="auto">
              <a:xfrm>
                <a:off x="435" y="1152"/>
                <a:ext cx="15885" cy="1004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kumimoji="0" lang="en-US" sz="3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300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Arial" pitchFamily="34" charset="0"/>
                  </a:rPr>
                  <a:t>БАЗОВЫЕ (ОБЩЕПРОФЕССИОНАЛЬНЫЕ) ДИСЦИПЛИНЫ</a:t>
                </a:r>
                <a:endParaRPr kumimoji="0" lang="ru-RU" sz="2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39" name="Text Box 35"/>
              <p:cNvSpPr txBox="1">
                <a:spLocks noChangeArrowheads="1"/>
              </p:cNvSpPr>
              <p:nvPr/>
            </p:nvSpPr>
            <p:spPr bwMode="auto">
              <a:xfrm>
                <a:off x="567" y="3055"/>
                <a:ext cx="4400" cy="90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Arial" pitchFamily="34" charset="0"/>
                  </a:rPr>
                  <a:t>Начертательная геометрия и инженерная графика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40" name="Text Box 36"/>
              <p:cNvSpPr txBox="1">
                <a:spLocks noChangeArrowheads="1"/>
              </p:cNvSpPr>
              <p:nvPr/>
            </p:nvSpPr>
            <p:spPr bwMode="auto">
              <a:xfrm>
                <a:off x="6287" y="3055"/>
                <a:ext cx="4620" cy="102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Arial" pitchFamily="34" charset="0"/>
                  </a:rPr>
                  <a:t>Материаловедение. Технология конструкционных материалов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41" name="Text Box 37"/>
              <p:cNvSpPr txBox="1">
                <a:spLocks noChangeArrowheads="1"/>
              </p:cNvSpPr>
              <p:nvPr/>
            </p:nvSpPr>
            <p:spPr bwMode="auto">
              <a:xfrm>
                <a:off x="6287" y="4316"/>
                <a:ext cx="4620" cy="90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Теоретическая механика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42" name="Text Box 38"/>
              <p:cNvSpPr txBox="1">
                <a:spLocks noChangeArrowheads="1"/>
              </p:cNvSpPr>
              <p:nvPr/>
            </p:nvSpPr>
            <p:spPr bwMode="auto">
              <a:xfrm>
                <a:off x="11897" y="3055"/>
                <a:ext cx="3850" cy="90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Arial" pitchFamily="34" charset="0"/>
                  </a:rPr>
                  <a:t>Сопротивление материалов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43" name="Text Box 39"/>
              <p:cNvSpPr txBox="1">
                <a:spLocks noChangeArrowheads="1"/>
              </p:cNvSpPr>
              <p:nvPr/>
            </p:nvSpPr>
            <p:spPr bwMode="auto">
              <a:xfrm>
                <a:off x="6287" y="5755"/>
                <a:ext cx="4620" cy="108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Теория механизмов и машин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44" name="Text Box 40"/>
              <p:cNvSpPr txBox="1">
                <a:spLocks noChangeArrowheads="1"/>
              </p:cNvSpPr>
              <p:nvPr/>
            </p:nvSpPr>
            <p:spPr bwMode="auto">
              <a:xfrm>
                <a:off x="12007" y="5576"/>
                <a:ext cx="3740" cy="108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Прикладная механика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45" name="Text Box 41"/>
              <p:cNvSpPr txBox="1">
                <a:spLocks noChangeArrowheads="1"/>
              </p:cNvSpPr>
              <p:nvPr/>
            </p:nvSpPr>
            <p:spPr bwMode="auto">
              <a:xfrm>
                <a:off x="6287" y="8815"/>
                <a:ext cx="4620" cy="90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Детали машин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46" name="Text Box 42"/>
              <p:cNvSpPr txBox="1">
                <a:spLocks noChangeArrowheads="1"/>
              </p:cNvSpPr>
              <p:nvPr/>
            </p:nvSpPr>
            <p:spPr bwMode="auto">
              <a:xfrm>
                <a:off x="6287" y="7196"/>
                <a:ext cx="4620" cy="90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Основы проектирования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1547" name="AutoShape 43"/>
              <p:cNvCxnSpPr>
                <a:cxnSpLocks noChangeShapeType="1"/>
              </p:cNvCxnSpPr>
              <p:nvPr/>
            </p:nvCxnSpPr>
            <p:spPr bwMode="auto">
              <a:xfrm>
                <a:off x="2547" y="3956"/>
                <a:ext cx="0" cy="5400"/>
              </a:xfrm>
              <a:prstGeom prst="straightConnector1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21548" name="AutoShape 44"/>
              <p:cNvCxnSpPr>
                <a:cxnSpLocks noChangeShapeType="1"/>
              </p:cNvCxnSpPr>
              <p:nvPr/>
            </p:nvCxnSpPr>
            <p:spPr bwMode="auto">
              <a:xfrm>
                <a:off x="2547" y="6296"/>
                <a:ext cx="3740" cy="0"/>
              </a:xfrm>
              <a:prstGeom prst="straightConnector1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1549" name="AutoShape 45"/>
              <p:cNvCxnSpPr>
                <a:cxnSpLocks noChangeShapeType="1"/>
              </p:cNvCxnSpPr>
              <p:nvPr/>
            </p:nvCxnSpPr>
            <p:spPr bwMode="auto">
              <a:xfrm>
                <a:off x="2547" y="7556"/>
                <a:ext cx="3740" cy="0"/>
              </a:xfrm>
              <a:prstGeom prst="straightConnector1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1550" name="AutoShape 46"/>
              <p:cNvCxnSpPr>
                <a:cxnSpLocks noChangeShapeType="1"/>
              </p:cNvCxnSpPr>
              <p:nvPr/>
            </p:nvCxnSpPr>
            <p:spPr bwMode="auto">
              <a:xfrm>
                <a:off x="8487" y="5216"/>
                <a:ext cx="0" cy="540"/>
              </a:xfrm>
              <a:prstGeom prst="straightConnector1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1551" name="AutoShape 47"/>
              <p:cNvCxnSpPr>
                <a:cxnSpLocks noChangeShapeType="1"/>
              </p:cNvCxnSpPr>
              <p:nvPr/>
            </p:nvCxnSpPr>
            <p:spPr bwMode="auto">
              <a:xfrm>
                <a:off x="10907" y="3596"/>
                <a:ext cx="990" cy="0"/>
              </a:xfrm>
              <a:prstGeom prst="straightConnector1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1552" name="AutoShape 48"/>
              <p:cNvCxnSpPr>
                <a:cxnSpLocks noChangeShapeType="1"/>
              </p:cNvCxnSpPr>
              <p:nvPr/>
            </p:nvCxnSpPr>
            <p:spPr bwMode="auto">
              <a:xfrm>
                <a:off x="10907" y="6115"/>
                <a:ext cx="1100" cy="0"/>
              </a:xfrm>
              <a:prstGeom prst="straightConnector1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1553" name="AutoShape 49"/>
              <p:cNvCxnSpPr>
                <a:cxnSpLocks noChangeShapeType="1"/>
              </p:cNvCxnSpPr>
              <p:nvPr/>
            </p:nvCxnSpPr>
            <p:spPr bwMode="auto">
              <a:xfrm>
                <a:off x="13767" y="3956"/>
                <a:ext cx="1" cy="1620"/>
              </a:xfrm>
              <a:prstGeom prst="straightConnector1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1554" name="AutoShape 50"/>
              <p:cNvCxnSpPr>
                <a:cxnSpLocks noChangeShapeType="1"/>
              </p:cNvCxnSpPr>
              <p:nvPr/>
            </p:nvCxnSpPr>
            <p:spPr bwMode="auto">
              <a:xfrm>
                <a:off x="10907" y="9356"/>
                <a:ext cx="2859" cy="0"/>
              </a:xfrm>
              <a:prstGeom prst="straightConnector1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21555" name="AutoShape 51"/>
              <p:cNvCxnSpPr>
                <a:cxnSpLocks noChangeShapeType="1"/>
              </p:cNvCxnSpPr>
              <p:nvPr/>
            </p:nvCxnSpPr>
            <p:spPr bwMode="auto">
              <a:xfrm flipV="1">
                <a:off x="13766" y="6656"/>
                <a:ext cx="1" cy="2700"/>
              </a:xfrm>
              <a:prstGeom prst="straightConnector1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1556" name="AutoShape 52"/>
              <p:cNvCxnSpPr>
                <a:cxnSpLocks noChangeShapeType="1"/>
              </p:cNvCxnSpPr>
              <p:nvPr/>
            </p:nvCxnSpPr>
            <p:spPr bwMode="auto">
              <a:xfrm>
                <a:off x="8487" y="8096"/>
                <a:ext cx="0" cy="720"/>
              </a:xfrm>
              <a:prstGeom prst="straightConnector1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1557" name="AutoShape 53"/>
              <p:cNvCxnSpPr>
                <a:cxnSpLocks noChangeShapeType="1"/>
              </p:cNvCxnSpPr>
              <p:nvPr/>
            </p:nvCxnSpPr>
            <p:spPr bwMode="auto">
              <a:xfrm>
                <a:off x="10907" y="6476"/>
                <a:ext cx="440" cy="0"/>
              </a:xfrm>
              <a:prstGeom prst="straightConnector1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21558" name="AutoShape 54"/>
              <p:cNvCxnSpPr>
                <a:cxnSpLocks noChangeShapeType="1"/>
              </p:cNvCxnSpPr>
              <p:nvPr/>
            </p:nvCxnSpPr>
            <p:spPr bwMode="auto">
              <a:xfrm>
                <a:off x="11347" y="6476"/>
                <a:ext cx="1" cy="2700"/>
              </a:xfrm>
              <a:prstGeom prst="straightConnector1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21559" name="AutoShape 55"/>
              <p:cNvCxnSpPr>
                <a:cxnSpLocks noChangeShapeType="1"/>
              </p:cNvCxnSpPr>
              <p:nvPr/>
            </p:nvCxnSpPr>
            <p:spPr bwMode="auto">
              <a:xfrm flipH="1">
                <a:off x="10908" y="9175"/>
                <a:ext cx="440" cy="0"/>
              </a:xfrm>
              <a:prstGeom prst="straightConnector1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1560" name="AutoShape 56"/>
              <p:cNvCxnSpPr>
                <a:cxnSpLocks noChangeShapeType="1"/>
              </p:cNvCxnSpPr>
              <p:nvPr/>
            </p:nvCxnSpPr>
            <p:spPr bwMode="auto">
              <a:xfrm>
                <a:off x="15747" y="3416"/>
                <a:ext cx="440" cy="0"/>
              </a:xfrm>
              <a:prstGeom prst="straightConnector1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21561" name="AutoShape 57"/>
              <p:cNvCxnSpPr>
                <a:cxnSpLocks noChangeShapeType="1"/>
              </p:cNvCxnSpPr>
              <p:nvPr/>
            </p:nvCxnSpPr>
            <p:spPr bwMode="auto">
              <a:xfrm>
                <a:off x="16187" y="3416"/>
                <a:ext cx="0" cy="6120"/>
              </a:xfrm>
              <a:prstGeom prst="straightConnector1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21562" name="AutoShape 58"/>
              <p:cNvCxnSpPr>
                <a:cxnSpLocks noChangeShapeType="1"/>
              </p:cNvCxnSpPr>
              <p:nvPr/>
            </p:nvCxnSpPr>
            <p:spPr bwMode="auto">
              <a:xfrm flipH="1">
                <a:off x="10908" y="9536"/>
                <a:ext cx="5279" cy="0"/>
              </a:xfrm>
              <a:prstGeom prst="straightConnector1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1563" name="AutoShape 59"/>
              <p:cNvCxnSpPr>
                <a:cxnSpLocks noChangeShapeType="1"/>
              </p:cNvCxnSpPr>
              <p:nvPr/>
            </p:nvCxnSpPr>
            <p:spPr bwMode="auto">
              <a:xfrm flipH="1">
                <a:off x="5627" y="3596"/>
                <a:ext cx="660" cy="0"/>
              </a:xfrm>
              <a:prstGeom prst="straightConnector1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21564" name="AutoShape 60"/>
              <p:cNvCxnSpPr>
                <a:cxnSpLocks noChangeShapeType="1"/>
              </p:cNvCxnSpPr>
              <p:nvPr/>
            </p:nvCxnSpPr>
            <p:spPr bwMode="auto">
              <a:xfrm>
                <a:off x="5627" y="3596"/>
                <a:ext cx="0" cy="5400"/>
              </a:xfrm>
              <a:prstGeom prst="straightConnector1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21565" name="AutoShape 61"/>
              <p:cNvCxnSpPr>
                <a:cxnSpLocks noChangeShapeType="1"/>
              </p:cNvCxnSpPr>
              <p:nvPr/>
            </p:nvCxnSpPr>
            <p:spPr bwMode="auto">
              <a:xfrm>
                <a:off x="5627" y="8995"/>
                <a:ext cx="660" cy="0"/>
              </a:xfrm>
              <a:prstGeom prst="straightConnector1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 type="triangle" w="med" len="med"/>
              </a:ln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9512" y="332656"/>
            <a:ext cx="8784976" cy="5832648"/>
            <a:chOff x="179512" y="116632"/>
            <a:chExt cx="8784976" cy="5832648"/>
          </a:xfrm>
        </p:grpSpPr>
        <p:pic>
          <p:nvPicPr>
            <p:cNvPr id="3" name="Рисунок 2"/>
            <p:cNvPicPr/>
            <p:nvPr/>
          </p:nvPicPr>
          <p:blipFill>
            <a:blip r:embed="rId2" cstate="print"/>
            <a:srcRect l="19818" t="27490" r="18358" b="19560"/>
            <a:stretch>
              <a:fillRect/>
            </a:stretch>
          </p:blipFill>
          <p:spPr bwMode="auto">
            <a:xfrm>
              <a:off x="179512" y="116632"/>
              <a:ext cx="8784976" cy="583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8676456" y="5661248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9511" y="116632"/>
            <a:ext cx="8712969" cy="792088"/>
          </a:xfrm>
          <a:prstGeom prst="rect">
            <a:avLst/>
          </a:prstGeom>
          <a:solidFill>
            <a:srgbClr val="FF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КАФЕДРА РАСПОЛАГАЕТ СОВРЕМЕННЫМ УЧЕБНО-НАУЧНЫМ ОБОРУДОВАНИЕМ И ПРОГРАММНЫМ ОБЕСПЕЧЕНИЕМ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39552" y="1124744"/>
            <a:ext cx="7992888" cy="2232248"/>
            <a:chOff x="539552" y="908720"/>
            <a:chExt cx="7992888" cy="244827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39552" y="908720"/>
              <a:ext cx="4176464" cy="2448272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/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При проведении лабораторных занятий используются натурные образцы цилиндрических, конических и червячных редукторов; шариковых винтовых пар; соединений различных видов; автомобильных дифференциалов; карданов вертолетных трансмиссий.</a:t>
              </a:r>
              <a:endPara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4716016" y="908720"/>
              <a:ext cx="3816424" cy="2448272"/>
              <a:chOff x="1907704" y="908720"/>
              <a:chExt cx="3816424" cy="2664296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1907705" y="908720"/>
                <a:ext cx="3816422" cy="2161540"/>
                <a:chOff x="2377443" y="980728"/>
                <a:chExt cx="4271136" cy="2161540"/>
              </a:xfrm>
            </p:grpSpPr>
            <p:pic>
              <p:nvPicPr>
                <p:cNvPr id="5" name="Рисунок 4" descr="IMG_1131"/>
                <p:cNvPicPr/>
                <p:nvPr/>
              </p:nvPicPr>
              <p:blipFill>
                <a:blip r:embed="rId2" cstate="print"/>
                <a:srcRect l="25003" t="722" r="13173"/>
                <a:stretch>
                  <a:fillRect/>
                </a:stretch>
              </p:blipFill>
              <p:spPr bwMode="auto">
                <a:xfrm>
                  <a:off x="2377443" y="980728"/>
                  <a:ext cx="1918855" cy="21606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" name="Рисунок 6" descr="IMG_1138"/>
                <p:cNvPicPr/>
                <p:nvPr/>
              </p:nvPicPr>
              <p:blipFill>
                <a:blip r:embed="rId3" cstate="print">
                  <a:lum contrast="40000"/>
                </a:blip>
                <a:srcRect/>
                <a:stretch>
                  <a:fillRect/>
                </a:stretch>
              </p:blipFill>
              <p:spPr bwMode="auto">
                <a:xfrm>
                  <a:off x="4311542" y="980728"/>
                  <a:ext cx="2337037" cy="2161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507" name="AutoShape 3"/>
                <p:cNvSpPr>
                  <a:spLocks noChangeArrowheads="1"/>
                </p:cNvSpPr>
                <p:nvPr/>
              </p:nvSpPr>
              <p:spPr bwMode="auto">
                <a:xfrm>
                  <a:off x="3707904" y="1844824"/>
                  <a:ext cx="1327150" cy="355600"/>
                </a:xfrm>
                <a:prstGeom prst="leftArrow">
                  <a:avLst>
                    <a:gd name="adj1" fmla="val 44643"/>
                    <a:gd name="adj2" fmla="val 90625"/>
                  </a:avLst>
                </a:prstGeom>
                <a:solidFill>
                  <a:srgbClr val="00B0F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3" name="Прямоугольник 12"/>
              <p:cNvSpPr/>
              <p:nvPr/>
            </p:nvSpPr>
            <p:spPr>
              <a:xfrm>
                <a:off x="1907704" y="3068960"/>
                <a:ext cx="3816424" cy="504056"/>
              </a:xfrm>
              <a:prstGeom prst="rect">
                <a:avLst/>
              </a:prstGeom>
              <a:solidFill>
                <a:schemeClr val="bg1">
                  <a:alpha val="7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dirty="0" smtClean="0">
                  <a:solidFill>
                    <a:srgbClr val="0070C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b="1" dirty="0" smtClean="0">
                    <a:solidFill>
                      <a:schemeClr val="tx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Единственное в регионе помещение </a:t>
                </a:r>
              </a:p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b="1" dirty="0" smtClean="0">
                    <a:solidFill>
                      <a:schemeClr val="tx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«Заглушенная камера»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/>
                <a:endParaRPr lang="ru-RU" dirty="0"/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539552" y="3501008"/>
            <a:ext cx="7992888" cy="2088232"/>
            <a:chOff x="1259632" y="3933056"/>
            <a:chExt cx="7272808" cy="2376264"/>
          </a:xfrm>
        </p:grpSpPr>
        <p:pic>
          <p:nvPicPr>
            <p:cNvPr id="15" name="Рисунок 14" descr="C:\Users\chercasovasa\Pictures\оборуд\IMG_1797.JPG"/>
            <p:cNvPicPr/>
            <p:nvPr/>
          </p:nvPicPr>
          <p:blipFill>
            <a:blip r:embed="rId4" cstate="print">
              <a:lum contrast="20000"/>
            </a:blip>
            <a:srcRect t="12749"/>
            <a:stretch>
              <a:fillRect/>
            </a:stretch>
          </p:blipFill>
          <p:spPr bwMode="auto">
            <a:xfrm>
              <a:off x="1259632" y="3940016"/>
              <a:ext cx="3600400" cy="1865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Прямоугольник 16"/>
            <p:cNvSpPr/>
            <p:nvPr/>
          </p:nvSpPr>
          <p:spPr>
            <a:xfrm>
              <a:off x="4860032" y="3933056"/>
              <a:ext cx="3672408" cy="2376264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/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Лабораторные работы выполняются с использованием компьютерного рабочего места (г. Орел) и комплекса учебных установок, включая тензометрические станции и другая техника.</a:t>
              </a:r>
              <a:endPara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259632" y="5805264"/>
              <a:ext cx="3600400" cy="504056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Комплекс </a:t>
              </a:r>
              <a:r>
                <a:rPr lang="ru-RU" sz="1400" b="1" dirty="0" err="1" smtClean="0"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виброакустических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измерений ВК-01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9552" y="5805264"/>
            <a:ext cx="7992888" cy="864096"/>
          </a:xfrm>
          <a:prstGeom prst="rect">
            <a:avLst/>
          </a:prstGeom>
          <a:solidFill>
            <a:srgbClr val="FF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Лаборатории кафедры входят в структуру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межкафедрального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Учебно-научно- производственного центра конструкторско-технологической поддержки предприятий машиностроительного комплекса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9512" y="116632"/>
            <a:ext cx="8784975" cy="792088"/>
          </a:xfrm>
          <a:prstGeom prst="rect">
            <a:avLst/>
          </a:prstGeom>
          <a:solidFill>
            <a:srgbClr val="FFFFFF">
              <a:alpha val="79000"/>
            </a:srgb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КАФЕДРА РАСПОЛАГАЕТ СОВРЕМЕННЫМ УЧЕБНО-НАУЧНЫМ ОБОРУДОВАНИЕМ И ПРОГРАММНЫМ ОБЕСПЕЧЕНИЕМ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9552" y="5805264"/>
            <a:ext cx="8136904" cy="864096"/>
          </a:xfrm>
          <a:prstGeom prst="rect">
            <a:avLst/>
          </a:prstGeom>
          <a:solidFill>
            <a:srgbClr val="FFFFFF">
              <a:alpha val="79000"/>
            </a:srgb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Лаборатории кафедры входят в структуру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межкафедрального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Учебно-научно- производственного центра конструкторско-технологической поддержки предприятий машиностроительного комплекса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051720" y="1196752"/>
            <a:ext cx="6408712" cy="2016224"/>
            <a:chOff x="1259633" y="908720"/>
            <a:chExt cx="7416824" cy="1800200"/>
          </a:xfrm>
        </p:grpSpPr>
        <p:sp>
          <p:nvSpPr>
            <p:cNvPr id="22530" name="Text Box 2"/>
            <p:cNvSpPr txBox="1">
              <a:spLocks noChangeArrowheads="1"/>
            </p:cNvSpPr>
            <p:nvPr/>
          </p:nvSpPr>
          <p:spPr bwMode="auto">
            <a:xfrm>
              <a:off x="1259633" y="908720"/>
              <a:ext cx="3304525" cy="1800200"/>
            </a:xfrm>
            <a:prstGeom prst="rect">
              <a:avLst/>
            </a:prstGeom>
            <a:solidFill>
              <a:srgbClr val="FFFFFF">
                <a:alpha val="79000"/>
              </a:srgbClr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4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При проведении практических занятий и в курсовом проектировании используется лицензионный программный продукт </a:t>
              </a:r>
              <a:r>
                <a:rPr kumimoji="0" lang="en-US" sz="160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APM</a:t>
              </a:r>
              <a:r>
                <a:rPr kumimoji="0" lang="ru-RU" sz="160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160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WINMACHINE</a:t>
              </a:r>
              <a:r>
                <a:rPr kumimoji="0" lang="ru-RU" sz="160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60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(г. Королев)</a:t>
              </a:r>
            </a:p>
          </p:txBody>
        </p:sp>
        <p:pic>
          <p:nvPicPr>
            <p:cNvPr id="6" name="Рисунок 5"/>
            <p:cNvPicPr/>
            <p:nvPr/>
          </p:nvPicPr>
          <p:blipFill>
            <a:blip r:embed="rId2" cstate="print"/>
            <a:srcRect l="28322" t="45146" r="38957" b="33427"/>
            <a:stretch>
              <a:fillRect/>
            </a:stretch>
          </p:blipFill>
          <p:spPr bwMode="auto">
            <a:xfrm>
              <a:off x="4564159" y="908720"/>
              <a:ext cx="4112298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Группа 9"/>
          <p:cNvGrpSpPr/>
          <p:nvPr/>
        </p:nvGrpSpPr>
        <p:grpSpPr>
          <a:xfrm>
            <a:off x="755576" y="3429000"/>
            <a:ext cx="6336704" cy="2160240"/>
            <a:chOff x="611560" y="3140968"/>
            <a:chExt cx="6267070" cy="2160240"/>
          </a:xfrm>
        </p:grpSpPr>
        <p:pic>
          <p:nvPicPr>
            <p:cNvPr id="7" name="Рисунок 6" descr="IMG00079"/>
            <p:cNvPicPr/>
            <p:nvPr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611560" y="3140968"/>
              <a:ext cx="3024336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3635896" y="3140968"/>
              <a:ext cx="3242734" cy="2160240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Комплекс исследования соединений</a:t>
              </a:r>
              <a:endPara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07504" y="116632"/>
            <a:ext cx="8928992" cy="1008112"/>
          </a:xfrm>
          <a:prstGeom prst="rect">
            <a:avLst/>
          </a:prstGeom>
          <a:solidFill>
            <a:srgbClr val="FFFFFF">
              <a:alpha val="79000"/>
            </a:srgb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НАПРАВЛЕНИЕ НАУЧНОЙ РАБОТЫ КАФЕДРЫ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Увеличение нагрузочной способности и ресурса элементов конструкций перспективных транспортных и технологических машин  на основе модифицирования  их структуры путем электрофизической обработки и компьютерного моделирования напряженно-деформированного состояния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07504" y="1268760"/>
            <a:ext cx="8856984" cy="5112568"/>
            <a:chOff x="107504" y="1268760"/>
            <a:chExt cx="8856984" cy="5112568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07504" y="1268760"/>
              <a:ext cx="8856984" cy="5112568"/>
              <a:chOff x="107504" y="1340768"/>
              <a:chExt cx="8856984" cy="5112568"/>
            </a:xfrm>
          </p:grpSpPr>
          <p:sp>
            <p:nvSpPr>
              <p:cNvPr id="23555" name="Text Box 3"/>
              <p:cNvSpPr txBox="1">
                <a:spLocks noChangeArrowheads="1"/>
              </p:cNvSpPr>
              <p:nvPr/>
            </p:nvSpPr>
            <p:spPr bwMode="auto">
              <a:xfrm>
                <a:off x="107504" y="1340768"/>
                <a:ext cx="2808312" cy="5112568"/>
              </a:xfrm>
              <a:prstGeom prst="rect">
                <a:avLst/>
              </a:prstGeom>
              <a:solidFill>
                <a:srgbClr val="FFFFFF">
                  <a:alpha val="79000"/>
                </a:srgbClr>
              </a:solidFill>
              <a:ln w="3810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Разработка и внедрение комбинированных ультразвуковых технологий прецизионной </a:t>
                </a:r>
                <a:r>
                  <a:rPr kumimoji="0" lang="ru-RU" sz="1400" b="1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малодефектной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обработки деталей сложной формы из твердых хрупких материалов и высокопрочных сталей и сплавов и их очистки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 smtClean="0">
                  <a:solidFill>
                    <a:srgbClr val="0070C0"/>
                  </a:solidFill>
                  <a:latin typeface="Calibri" pitchFamily="34" charset="0"/>
                  <a:cs typeface="Arial" pitchFamily="34" charset="0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i="1" dirty="0" smtClean="0">
                    <a:latin typeface="Times New Roman" pitchFamily="18" charset="0"/>
                    <a:cs typeface="Times New Roman" pitchFamily="18" charset="0"/>
                  </a:rPr>
                  <a:t>Научный руководитель: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д.т.н., профессор, член-корр. РАЕ </a:t>
                </a:r>
                <a:r>
                  <a:rPr lang="ru-RU" b="1" dirty="0" err="1" smtClean="0">
                    <a:latin typeface="Times New Roman" pitchFamily="18" charset="0"/>
                    <a:cs typeface="Times New Roman" pitchFamily="18" charset="0"/>
                  </a:rPr>
                  <a:t>Бекренев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Н.В. 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i="1" dirty="0" smtClean="0">
                    <a:latin typeface="Times New Roman" pitchFamily="18" charset="0"/>
                    <a:cs typeface="Times New Roman" pitchFamily="18" charset="0"/>
                  </a:rPr>
                  <a:t>Коллектив: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к.т.н., доцент Злобина И.В.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к.т.н., доцент Петровский А.П. 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Аспиранты: </a:t>
                </a:r>
                <a:r>
                  <a:rPr lang="ru-RU" sz="1400" dirty="0" err="1" smtClean="0">
                    <a:latin typeface="Times New Roman" pitchFamily="18" charset="0"/>
                    <a:cs typeface="Times New Roman" pitchFamily="18" charset="0"/>
                  </a:rPr>
                  <a:t>Емжина</a:t>
                </a: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 Д.С., </a:t>
                </a:r>
                <a:r>
                  <a:rPr lang="ru-RU" sz="1400" dirty="0" err="1" smtClean="0">
                    <a:latin typeface="Times New Roman" pitchFamily="18" charset="0"/>
                    <a:cs typeface="Times New Roman" pitchFamily="18" charset="0"/>
                  </a:rPr>
                  <a:t>Мулдашева</a:t>
                </a: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 Г.К.,  </a:t>
                </a:r>
                <a:r>
                  <a:rPr lang="ru-RU" sz="1400" dirty="0" err="1" smtClean="0">
                    <a:latin typeface="Times New Roman" pitchFamily="18" charset="0"/>
                    <a:cs typeface="Times New Roman" pitchFamily="18" charset="0"/>
                  </a:rPr>
                  <a:t>Сарсенгалиев</a:t>
                </a: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 А.М.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5" name="Рисунок 4" descr="IMG00076"/>
              <p:cNvPicPr/>
              <p:nvPr/>
            </p:nvPicPr>
            <p:blipFill>
              <a:blip r:embed="rId2" cstate="print">
                <a:lum bright="-20000" contrast="20000"/>
              </a:blip>
              <a:srcRect t="23410" r="9187" b="13132"/>
              <a:stretch>
                <a:fillRect/>
              </a:stretch>
            </p:blipFill>
            <p:spPr bwMode="auto">
              <a:xfrm>
                <a:off x="3059832" y="1340768"/>
                <a:ext cx="2664296" cy="1872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Рисунок 5"/>
              <p:cNvPicPr/>
              <p:nvPr/>
            </p:nvPicPr>
            <p:blipFill>
              <a:blip r:embed="rId3" cstate="print">
                <a:lum bright="-20000" contrast="-20000"/>
              </a:blip>
              <a:srcRect l="38048" t="39307" r="47139" b="40398"/>
              <a:stretch>
                <a:fillRect/>
              </a:stretch>
            </p:blipFill>
            <p:spPr bwMode="auto">
              <a:xfrm>
                <a:off x="6012160" y="1340768"/>
                <a:ext cx="2736304" cy="1872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Прямоугольник 6"/>
              <p:cNvSpPr/>
              <p:nvPr/>
            </p:nvSpPr>
            <p:spPr>
              <a:xfrm>
                <a:off x="2915816" y="3212976"/>
                <a:ext cx="2952328" cy="576064"/>
              </a:xfrm>
              <a:prstGeom prst="rect">
                <a:avLst/>
              </a:prstGeom>
              <a:solidFill>
                <a:schemeClr val="bg1">
                  <a:alpha val="7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Установка комбинированной ультразвуковой очистки сложных деталей приборов и энергетической техники</a:t>
                </a:r>
                <a:endPara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5868144" y="3212976"/>
                <a:ext cx="3096344" cy="576064"/>
              </a:xfrm>
              <a:prstGeom prst="rect">
                <a:avLst/>
              </a:prstGeom>
              <a:solidFill>
                <a:schemeClr val="bg1">
                  <a:alpha val="7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Ультразвуковая установка </a:t>
                </a:r>
                <a:r>
                  <a:rPr lang="ru-RU" sz="12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малодефектной</a:t>
                </a:r>
                <a:r>
                  <a:rPr lang="ru-RU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обработки хрупких материалов и приготовления монодисперсных порошков</a:t>
                </a:r>
                <a:endPara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2915816" y="5805264"/>
              <a:ext cx="2952328" cy="576064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Акустические волны в ультразвуковой ванне</a:t>
              </a:r>
              <a:r>
                <a:rPr lang="en-US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комбинированной очистки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868144" y="5805264"/>
              <a:ext cx="3096344" cy="576064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Акустические фонтаны на корпусе</a:t>
              </a:r>
              <a:r>
                <a:rPr lang="en-US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горелочного устройства в процессе                               контактной очистки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" name="Рисунок 15"/>
            <p:cNvPicPr/>
            <p:nvPr/>
          </p:nvPicPr>
          <p:blipFill>
            <a:blip r:embed="rId4" cstate="print">
              <a:lum contrast="-20000"/>
            </a:blip>
            <a:srcRect l="32925" t="32922" r="43042" b="41141"/>
            <a:stretch>
              <a:fillRect/>
            </a:stretch>
          </p:blipFill>
          <p:spPr bwMode="auto">
            <a:xfrm>
              <a:off x="3059832" y="3933057"/>
              <a:ext cx="2664296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4" cstate="print">
              <a:lum contrast="-20000"/>
            </a:blip>
            <a:srcRect l="59705" t="33512" r="17677" b="43345"/>
            <a:stretch>
              <a:fillRect/>
            </a:stretch>
          </p:blipFill>
          <p:spPr bwMode="auto">
            <a:xfrm>
              <a:off x="6012160" y="3933056"/>
              <a:ext cx="2736304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07504" y="116632"/>
            <a:ext cx="8928992" cy="1008112"/>
          </a:xfrm>
          <a:prstGeom prst="rect">
            <a:avLst/>
          </a:prstGeom>
          <a:solidFill>
            <a:srgbClr val="FF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НАПРАВЛЕНИЕ НАУЧНОЙ РАБОТЫ КАФЕДРЫ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Увеличение нагрузочной способности и ресурса элементов конструкций перспективных транспортных и технологических машин  на основе модифицирования  их структуры путем электрофизической обработки и компьютерного моделирования напряженно-деформированного состояния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07504" y="1412776"/>
            <a:ext cx="8352928" cy="4680520"/>
            <a:chOff x="107504" y="1412776"/>
            <a:chExt cx="8352928" cy="4680520"/>
          </a:xfrm>
        </p:grpSpPr>
        <p:sp>
          <p:nvSpPr>
            <p:cNvPr id="23555" name="Text Box 3"/>
            <p:cNvSpPr txBox="1">
              <a:spLocks noChangeArrowheads="1"/>
            </p:cNvSpPr>
            <p:nvPr/>
          </p:nvSpPr>
          <p:spPr bwMode="auto">
            <a:xfrm>
              <a:off x="107504" y="1412776"/>
              <a:ext cx="3168352" cy="4680520"/>
            </a:xfrm>
            <a:prstGeom prst="rect">
              <a:avLst/>
            </a:prstGeom>
            <a:solidFill>
              <a:srgbClr val="FFFFFF">
                <a:alpha val="79000"/>
              </a:srgbClr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Новый метод оценки долговечности элементов несущей системы транспортной машины, работающих в условиях случайного </a:t>
              </a:r>
              <a:r>
                <a:rPr lang="ru-RU" sz="1400" b="1" dirty="0" err="1" smtClean="0">
                  <a:latin typeface="Times New Roman" pitchFamily="18" charset="0"/>
                  <a:cs typeface="Times New Roman" pitchFamily="18" charset="0"/>
                </a:rPr>
                <a:t>нагружения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400" b="1" i="1" dirty="0" smtClean="0">
                  <a:latin typeface="Times New Roman" pitchFamily="18" charset="0"/>
                  <a:cs typeface="Times New Roman" pitchFamily="18" charset="0"/>
                </a:rPr>
                <a:t>Научный руководитель: </a:t>
              </a:r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д.т.н., профессор </a:t>
              </a:r>
              <a:r>
                <a:rPr lang="ru-RU" b="1" dirty="0" err="1" smtClean="0">
                  <a:latin typeface="Times New Roman" pitchFamily="18" charset="0"/>
                  <a:cs typeface="Times New Roman" pitchFamily="18" charset="0"/>
                </a:rPr>
                <a:t>Боровских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 В.Е.</a:t>
              </a:r>
              <a:endParaRPr lang="en-US" b="1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400" b="1" i="1" dirty="0" smtClean="0">
                  <a:latin typeface="Times New Roman" pitchFamily="18" charset="0"/>
                  <a:cs typeface="Times New Roman" pitchFamily="18" charset="0"/>
                </a:rPr>
                <a:t>Коллектив: </a:t>
              </a:r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к.т.н., доцент </a:t>
              </a:r>
              <a:r>
                <a:rPr lang="ru-RU" sz="1400" b="1" dirty="0" err="1" smtClean="0">
                  <a:latin typeface="Times New Roman" pitchFamily="18" charset="0"/>
                  <a:cs typeface="Times New Roman" pitchFamily="18" charset="0"/>
                </a:rPr>
                <a:t>Боровских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 У.В. </a:t>
              </a:r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к.т.н. </a:t>
              </a:r>
              <a:r>
                <a:rPr lang="ru-RU" sz="1400" b="1" dirty="0" err="1" smtClean="0">
                  <a:latin typeface="Times New Roman" pitchFamily="18" charset="0"/>
                  <a:cs typeface="Times New Roman" pitchFamily="18" charset="0"/>
                </a:rPr>
                <a:t>Буцынский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 В.А.,</a:t>
              </a:r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к.т.н. Лушников С.Ю.</a:t>
              </a:r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к.т.н. </a:t>
              </a:r>
              <a:r>
                <a:rPr lang="ru-RU" sz="1400" b="1" dirty="0" err="1" smtClean="0">
                  <a:latin typeface="Times New Roman" pitchFamily="18" charset="0"/>
                  <a:cs typeface="Times New Roman" pitchFamily="18" charset="0"/>
                </a:rPr>
                <a:t>Подвойский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 А.О. </a:t>
              </a:r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к.т.н., доцент Черкасова С.А.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9" name="Рисунок 18"/>
            <p:cNvPicPr/>
            <p:nvPr/>
          </p:nvPicPr>
          <p:blipFill>
            <a:blip r:embed="rId2" cstate="print"/>
            <a:srcRect l="17586" t="18234" r="10159" b="12775"/>
            <a:stretch>
              <a:fillRect/>
            </a:stretch>
          </p:blipFill>
          <p:spPr bwMode="auto">
            <a:xfrm>
              <a:off x="3306772" y="2031598"/>
              <a:ext cx="5153660" cy="2909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07504" y="116632"/>
            <a:ext cx="8928992" cy="1008112"/>
          </a:xfrm>
          <a:prstGeom prst="rect">
            <a:avLst/>
          </a:prstGeom>
          <a:solidFill>
            <a:srgbClr val="FFFFFF">
              <a:alpha val="79000"/>
            </a:srgb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НАПРАВЛЕНИЕ НАУЧНОЙ РАБОТЫ КАФЕДРЫ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Увеличение нагрузочной способности и ресурса элементов конструкций перспективных транспортных и технологических машин  на основе модифицирования  их структуры путем электрофизической обработки и компьютерного моделирования напряженно-деформированного состояния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07504" y="1268760"/>
            <a:ext cx="8856984" cy="4680520"/>
            <a:chOff x="107504" y="1268760"/>
            <a:chExt cx="8856984" cy="4680520"/>
          </a:xfrm>
        </p:grpSpPr>
        <p:grpSp>
          <p:nvGrpSpPr>
            <p:cNvPr id="3" name="Группа 17"/>
            <p:cNvGrpSpPr/>
            <p:nvPr/>
          </p:nvGrpSpPr>
          <p:grpSpPr>
            <a:xfrm>
              <a:off x="107504" y="1268760"/>
              <a:ext cx="8856984" cy="4680520"/>
              <a:chOff x="107504" y="1268760"/>
              <a:chExt cx="8856984" cy="4680520"/>
            </a:xfrm>
          </p:grpSpPr>
          <p:sp>
            <p:nvSpPr>
              <p:cNvPr id="23555" name="Text Box 3"/>
              <p:cNvSpPr txBox="1">
                <a:spLocks noChangeArrowheads="1"/>
              </p:cNvSpPr>
              <p:nvPr/>
            </p:nvSpPr>
            <p:spPr bwMode="auto">
              <a:xfrm>
                <a:off x="107504" y="1268760"/>
                <a:ext cx="2808312" cy="4680520"/>
              </a:xfrm>
              <a:prstGeom prst="rect">
                <a:avLst/>
              </a:prstGeom>
              <a:solidFill>
                <a:srgbClr val="FFFFFF">
                  <a:alpha val="79000"/>
                </a:srgbClr>
              </a:solidFill>
              <a:ln w="3810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b="1" dirty="0" smtClean="0">
                    <a:latin typeface="Times New Roman" pitchFamily="18" charset="0"/>
                    <a:cs typeface="Times New Roman" pitchFamily="18" charset="0"/>
                  </a:rPr>
                  <a:t>Повышение прочности и долговечности композиционных материалов  путем модифицирования структуры  комплексным воздействием СВЧ электромагнитного и ультразвукового полей</a:t>
                </a:r>
                <a:endParaRPr lang="en-US" sz="1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b="1" i="1" dirty="0" smtClean="0">
                    <a:latin typeface="Times New Roman" pitchFamily="18" charset="0"/>
                    <a:cs typeface="Times New Roman" pitchFamily="18" charset="0"/>
                  </a:rPr>
                  <a:t>Научный руководитель:</a:t>
                </a:r>
                <a:endParaRPr lang="en-US" sz="1400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b="1" dirty="0" smtClean="0">
                    <a:latin typeface="Times New Roman" pitchFamily="18" charset="0"/>
                    <a:cs typeface="Times New Roman" pitchFamily="18" charset="0"/>
                  </a:rPr>
                  <a:t>к.т.н., доцент 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Злобина И.В.</a:t>
                </a:r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2915816" y="4581128"/>
                <a:ext cx="2952328" cy="576064"/>
              </a:xfrm>
              <a:prstGeom prst="rect">
                <a:avLst/>
              </a:prstGeom>
              <a:solidFill>
                <a:schemeClr val="bg1">
                  <a:alpha val="7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Специальная СВЧ технологическая</a:t>
                </a:r>
                <a:r>
                  <a:rPr lang="en-US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установка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5868144" y="4581128"/>
                <a:ext cx="3096344" cy="576064"/>
              </a:xfrm>
              <a:prstGeom prst="rect">
                <a:avLst/>
              </a:prstGeom>
              <a:solidFill>
                <a:schemeClr val="bg1">
                  <a:alpha val="7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Структура композиционного</a:t>
                </a:r>
                <a:r>
                  <a:rPr lang="en-US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материала после СВЧ воздействия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8" name="Рисунок 17" descr="2015910165418"/>
            <p:cNvPicPr/>
            <p:nvPr/>
          </p:nvPicPr>
          <p:blipFill>
            <a:blip r:embed="rId2" cstate="print">
              <a:lum contrast="20000"/>
            </a:blip>
            <a:srcRect l="20709" t="3137" r="11667" b="-195"/>
            <a:stretch>
              <a:fillRect/>
            </a:stretch>
          </p:blipFill>
          <p:spPr bwMode="auto">
            <a:xfrm>
              <a:off x="3059832" y="2060849"/>
              <a:ext cx="2722542" cy="254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Рисунок 18" descr="свч сжатие выс-2"/>
            <p:cNvPicPr/>
            <p:nvPr/>
          </p:nvPicPr>
          <p:blipFill>
            <a:blip r:embed="rId3" cstate="print">
              <a:lum bright="-40000" contrast="86000"/>
              <a:grayscl/>
            </a:blip>
            <a:srcRect l="31181" t="10394"/>
            <a:stretch>
              <a:fillRect/>
            </a:stretch>
          </p:blipFill>
          <p:spPr bwMode="auto">
            <a:xfrm>
              <a:off x="6156176" y="2060848"/>
              <a:ext cx="2592288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07504" y="116632"/>
            <a:ext cx="8928992" cy="1008112"/>
          </a:xfrm>
          <a:prstGeom prst="rect">
            <a:avLst/>
          </a:prstGeom>
          <a:solidFill>
            <a:srgbClr val="FF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НАПРАВЛЕНИЕ НАУЧНОЙ РАБОТЫ КАФЕДРЫ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Увеличение нагрузочной способности и ресурса элементов конструкций перспективных транспортных и технологических машин  на основе модифицирования  их структуры путем электрофизической обработки и компьютерного моделирования напряженно-деформированного состояния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23528" y="1412776"/>
            <a:ext cx="8208912" cy="2880320"/>
            <a:chOff x="323528" y="1412776"/>
            <a:chExt cx="8208912" cy="2880320"/>
          </a:xfrm>
        </p:grpSpPr>
        <p:sp>
          <p:nvSpPr>
            <p:cNvPr id="21506" name="Text Box 2"/>
            <p:cNvSpPr txBox="1">
              <a:spLocks noChangeArrowheads="1"/>
            </p:cNvSpPr>
            <p:nvPr/>
          </p:nvSpPr>
          <p:spPr bwMode="auto">
            <a:xfrm>
              <a:off x="323528" y="1412776"/>
              <a:ext cx="4824536" cy="288032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Компьютерное моделирование динамики сложных объектов и разработка </a:t>
              </a: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тяжелонагруженных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пространственных зубчатых передач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buClrTx/>
                <a:buSzTx/>
                <a:buFontTx/>
                <a:buNone/>
                <a:tabLst/>
              </a:pPr>
              <a:endParaRPr lang="en-US" sz="1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400" b="1" i="1" dirty="0" smtClean="0">
                  <a:latin typeface="Times New Roman" pitchFamily="18" charset="0"/>
                  <a:cs typeface="Times New Roman" pitchFamily="18" charset="0"/>
                </a:rPr>
                <a:t>Научный руководитель:</a:t>
              </a:r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к.т.н., доцент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Карачаровский В.Ю.</a:t>
              </a: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1400" b="1" i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400" b="1" i="1" dirty="0" smtClean="0">
                  <a:latin typeface="Times New Roman" pitchFamily="18" charset="0"/>
                  <a:cs typeface="Times New Roman" pitchFamily="18" charset="0"/>
                </a:rPr>
                <a:t>Коллектив:</a:t>
              </a:r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к.т.н., ассистент Горбачев В.О.</a:t>
              </a:r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ассистент Рязанов С.В.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" name="Рисунок 17"/>
            <p:cNvPicPr/>
            <p:nvPr/>
          </p:nvPicPr>
          <p:blipFill>
            <a:blip r:embed="rId2" cstate="print">
              <a:lum bright="-20000" contrast="20000"/>
            </a:blip>
            <a:srcRect/>
            <a:stretch>
              <a:fillRect/>
            </a:stretch>
          </p:blipFill>
          <p:spPr bwMode="auto">
            <a:xfrm>
              <a:off x="5148064" y="1412776"/>
              <a:ext cx="3384376" cy="288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23528" y="4653136"/>
            <a:ext cx="4824536" cy="1368152"/>
          </a:xfrm>
          <a:prstGeom prst="rect">
            <a:avLst/>
          </a:prstGeom>
          <a:solidFill>
            <a:srgbClr val="FF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Динамическая устойчивость геометрически нерегулярных оболочек и пластин под действием 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buClrTx/>
              <a:buSzTx/>
              <a:buFontTx/>
              <a:buNone/>
              <a:tabLst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Научный руководитель: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к.т.н., доцент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Цветкова О.А.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920</Words>
  <Application>Microsoft Office PowerPoint</Application>
  <PresentationFormat>Экран (4:3)</PresentationFormat>
  <Paragraphs>118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Злобина Ирина Владимировна</dc:creator>
  <cp:lastModifiedBy>gorbachevvo</cp:lastModifiedBy>
  <cp:revision>26</cp:revision>
  <dcterms:created xsi:type="dcterms:W3CDTF">2015-09-30T08:28:34Z</dcterms:created>
  <dcterms:modified xsi:type="dcterms:W3CDTF">2020-10-01T12:50:47Z</dcterms:modified>
</cp:coreProperties>
</file>