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4" r:id="rId1"/>
    <p:sldMasterId id="2147483666" r:id="rId2"/>
    <p:sldMasterId id="2147483710" r:id="rId3"/>
    <p:sldMasterId id="2147483749" r:id="rId4"/>
  </p:sldMasterIdLst>
  <p:notesMasterIdLst>
    <p:notesMasterId r:id="rId20"/>
  </p:notesMasterIdLst>
  <p:handoutMasterIdLst>
    <p:handoutMasterId r:id="rId21"/>
  </p:handoutMasterIdLst>
  <p:sldIdLst>
    <p:sldId id="388" r:id="rId5"/>
    <p:sldId id="418" r:id="rId6"/>
    <p:sldId id="438" r:id="rId7"/>
    <p:sldId id="448" r:id="rId8"/>
    <p:sldId id="444" r:id="rId9"/>
    <p:sldId id="439" r:id="rId10"/>
    <p:sldId id="440" r:id="rId11"/>
    <p:sldId id="442" r:id="rId12"/>
    <p:sldId id="450" r:id="rId13"/>
    <p:sldId id="443" r:id="rId14"/>
    <p:sldId id="447" r:id="rId15"/>
    <p:sldId id="445" r:id="rId16"/>
    <p:sldId id="446" r:id="rId17"/>
    <p:sldId id="451" r:id="rId18"/>
    <p:sldId id="449" r:id="rId19"/>
  </p:sldIdLst>
  <p:sldSz cx="121793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  <p15:guide id="3" pos="1568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Одинцова" initials="АО" lastIdx="7" clrIdx="0"/>
  <p:cmAuthor id="2" name="Алексей" initials="А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  <a:srgbClr val="CEC9C6"/>
    <a:srgbClr val="040302"/>
    <a:srgbClr val="4B3224"/>
    <a:srgbClr val="000000"/>
    <a:srgbClr val="654431"/>
    <a:srgbClr val="A6D14F"/>
    <a:srgbClr val="835FAE"/>
    <a:srgbClr val="D34340"/>
    <a:srgbClr val="634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3" autoAdjust="0"/>
  </p:normalViewPr>
  <p:slideViewPr>
    <p:cSldViewPr>
      <p:cViewPr>
        <p:scale>
          <a:sx n="76" d="100"/>
          <a:sy n="76" d="100"/>
        </p:scale>
        <p:origin x="-96" y="120"/>
      </p:cViewPr>
      <p:guideLst>
        <p:guide orient="horz" pos="2160"/>
        <p:guide orient="horz" pos="119"/>
        <p:guide pos="3836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B450D5F-9759-4AA1-BB79-B7888BC4A56B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66DA92A-00EC-4CF8-AD8F-8DF1D3BD4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19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80963" y="738188"/>
            <a:ext cx="6573837" cy="3702050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898103" y="4686499"/>
            <a:ext cx="4939560" cy="4439841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1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1FC8-3420-4A48-8629-305BADE8B728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9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4E3B-99FF-48B2-BAEC-A181CE3B743E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6963" y="365125"/>
            <a:ext cx="262572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6613" y="365125"/>
            <a:ext cx="772795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8913-B093-43E3-B7E4-73439BF65BE2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4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1517" y="1700808"/>
            <a:ext cx="11316781" cy="19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r">
              <a:defRPr sz="4316">
                <a:solidFill>
                  <a:srgbClr val="FE800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 altLang="ru-RU" dirty="0"/>
              <a:t>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650832" y="3861047"/>
            <a:ext cx="11307719" cy="7776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357">
                <a:solidFill>
                  <a:srgbClr val="013053"/>
                </a:solidFill>
              </a:defRPr>
            </a:lvl1pPr>
            <a:lvl2pPr marL="675598" indent="0">
              <a:buNone/>
              <a:defRPr/>
            </a:lvl2pPr>
            <a:lvl3pPr marL="1353101" indent="0">
              <a:buNone/>
              <a:defRPr/>
            </a:lvl3pPr>
            <a:lvl4pPr marL="2030603" indent="0">
              <a:buNone/>
              <a:defRPr/>
            </a:lvl4pPr>
            <a:lvl5pPr marL="2706201" indent="0">
              <a:buNone/>
              <a:defRPr/>
            </a:lvl5pPr>
          </a:lstStyle>
          <a:p>
            <a:pPr lvl="0"/>
            <a:r>
              <a:rPr lang="ru-RU" dirty="0"/>
              <a:t>Докладчик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2" y="144780"/>
            <a:ext cx="4080810" cy="12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991" y="6193156"/>
            <a:ext cx="1912530" cy="5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44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98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03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778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49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400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497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5E44-8BEA-47AA-90A2-D1B9D953302C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0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3176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2758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9996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451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5638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991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553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1594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414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902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63" y="1709738"/>
            <a:ext cx="105060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263" y="4589463"/>
            <a:ext cx="105060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34AB-E491-4843-BF4A-C350EE7F2799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8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4002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8282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997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4789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8611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8850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1558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9783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656065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28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613" y="1825625"/>
            <a:ext cx="517683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5850" y="1825625"/>
            <a:ext cx="51768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574F-84B1-48DC-B714-4460EE31B5CA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7708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0254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86019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1732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3478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611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215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119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6091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91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681163"/>
            <a:ext cx="51530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505075"/>
            <a:ext cx="515302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850" y="1681163"/>
            <a:ext cx="5178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5850" y="2505075"/>
            <a:ext cx="517842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D255-9FD7-483D-8E54-E8EFBD037216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24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9486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6128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4181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1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6464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ер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02" y="0"/>
            <a:ext cx="11701099" cy="836712"/>
          </a:xfrm>
          <a:prstGeom prst="rect">
            <a:avLst/>
          </a:prstGeom>
        </p:spPr>
        <p:txBody>
          <a:bodyPr/>
          <a:lstStyle>
            <a:lvl1pPr algn="ctr">
              <a:defRPr sz="4263" baseline="0">
                <a:solidFill>
                  <a:srgbClr val="FE800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220750" y="1009650"/>
            <a:ext cx="11737800" cy="5356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7">
                <a:solidFill>
                  <a:srgbClr val="01305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276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E01A-0444-41FD-9C21-59ACD8C824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9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36A4-D7B5-48CB-9207-4DF9BC4373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7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63" y="1709738"/>
            <a:ext cx="105060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263" y="4589463"/>
            <a:ext cx="105060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C71A-428F-4070-9BF0-114880637C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47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6613" y="1825625"/>
            <a:ext cx="5176837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5850" y="1825625"/>
            <a:ext cx="517683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8FDD-21CD-47A7-9D82-392BCF133A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4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60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681163"/>
            <a:ext cx="51530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505075"/>
            <a:ext cx="515302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850" y="1681163"/>
            <a:ext cx="51784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5850" y="2505075"/>
            <a:ext cx="517842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BA6C-E014-4C74-AB22-9C129A34FA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67AF-A872-4E28-9736-52C01B33A5EE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9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7A1-F0C0-48E0-9907-874612BD1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4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3420-6CA8-4A6A-84F7-BDC3E6D7A6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1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9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8425" y="987425"/>
            <a:ext cx="61658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90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5519-C04A-498A-A4F5-B02A0131A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78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9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8425" y="987425"/>
            <a:ext cx="61658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90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E11A-AAAD-4081-A9EF-DBC51FB6D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67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9E27-E86B-42AF-B25C-6CD15C83DF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0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6963" y="365125"/>
            <a:ext cx="262572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6613" y="365125"/>
            <a:ext cx="772795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A9F-C699-4AE5-93C5-A6A9B533F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2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769" y="188914"/>
            <a:ext cx="7483080" cy="7191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769" y="1052513"/>
            <a:ext cx="10263598" cy="5472112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2302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508" y="802299"/>
            <a:ext cx="8552829" cy="2541431"/>
          </a:xfrm>
        </p:spPr>
        <p:txBody>
          <a:bodyPr bIns="0" anchor="b">
            <a:normAutofit/>
          </a:bodyPr>
          <a:lstStyle>
            <a:lvl1pPr algn="l">
              <a:defRPr sz="659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0509" y="3531205"/>
            <a:ext cx="855282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98" b="0" cap="all" baseline="0">
                <a:solidFill>
                  <a:schemeClr val="tx1"/>
                </a:solidFill>
              </a:defRPr>
            </a:lvl1pPr>
            <a:lvl2pPr marL="456743" indent="0" algn="ctr">
              <a:buNone/>
              <a:defRPr sz="17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E01A-0444-41FD-9C21-59ACD8C824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0508" y="329308"/>
            <a:ext cx="4892209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6167" y="798973"/>
            <a:ext cx="810174" cy="503578"/>
          </a:xfrm>
        </p:spPr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32205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246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36A4-D7B5-48CB-9207-4DF9BC4373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0258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80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214" y="1756130"/>
            <a:ext cx="8553661" cy="1887950"/>
          </a:xfrm>
        </p:spPr>
        <p:txBody>
          <a:bodyPr anchor="b">
            <a:normAutofit/>
          </a:bodyPr>
          <a:lstStyle>
            <a:lvl1pPr algn="l">
              <a:defRPr sz="35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096" y="3806196"/>
            <a:ext cx="854108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798">
                <a:solidFill>
                  <a:schemeClr val="tx1"/>
                </a:solidFill>
              </a:defRPr>
            </a:lvl1pPr>
            <a:lvl2pPr marL="456743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C71A-428F-4070-9BF0-114880637C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0258" y="798974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3636-8A47-4942-887F-2DF127291A3F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286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097" y="804890"/>
            <a:ext cx="9510240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097" y="2010878"/>
            <a:ext cx="4603775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8069" y="2017343"/>
            <a:ext cx="4599334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8FDD-21CD-47A7-9D82-392BCF133A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0258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68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097" y="804164"/>
            <a:ext cx="9510240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097" y="2019550"/>
            <a:ext cx="4603775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8" b="0" cap="all" baseline="0">
                <a:solidFill>
                  <a:schemeClr val="accent1"/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3097" y="2824270"/>
            <a:ext cx="4603775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8067" y="2023004"/>
            <a:ext cx="4603775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8" b="0" cap="all" baseline="0">
                <a:solidFill>
                  <a:schemeClr val="accent1"/>
                </a:solidFill>
              </a:defRPr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8068" y="2821491"/>
            <a:ext cx="4603775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BA6C-E014-4C74-AB22-9C129A34FA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370258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74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7A1-F0C0-48E0-9907-874612BD1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70258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51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3420-6CA8-4A6A-84F7-BDC3E6D7A6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751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044" y="798973"/>
            <a:ext cx="3179812" cy="2247117"/>
          </a:xfrm>
        </p:spPr>
        <p:txBody>
          <a:bodyPr anchor="b">
            <a:normAutofit/>
          </a:bodyPr>
          <a:lstStyle>
            <a:lvl1pPr algn="l">
              <a:defRPr sz="239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460" y="798974"/>
            <a:ext cx="6006207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3097" y="3205492"/>
            <a:ext cx="3181671" cy="2248181"/>
          </a:xfrm>
        </p:spPr>
        <p:txBody>
          <a:bodyPr/>
          <a:lstStyle>
            <a:lvl1pPr marL="0" indent="0" algn="l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5519-C04A-498A-A4F5-B02A0131A5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70258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575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69598" y="482171"/>
            <a:ext cx="4070289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094" y="1129513"/>
            <a:ext cx="5442165" cy="1830584"/>
          </a:xfrm>
        </p:spPr>
        <p:txBody>
          <a:bodyPr anchor="b">
            <a:normAutofit/>
          </a:bodyPr>
          <a:lstStyle>
            <a:lvl1pPr>
              <a:defRPr sz="319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15926" y="1122543"/>
            <a:ext cx="2788264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3097" y="3145992"/>
            <a:ext cx="5434370" cy="2003742"/>
          </a:xfrm>
        </p:spPr>
        <p:txBody>
          <a:bodyPr>
            <a:normAutofit/>
          </a:bodyPr>
          <a:lstStyle>
            <a:lvl1pPr marL="0" indent="0" algn="l">
              <a:buNone/>
              <a:defRPr sz="17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3097" y="5469857"/>
            <a:ext cx="5434371" cy="320123"/>
          </a:xfrm>
        </p:spPr>
        <p:txBody>
          <a:bodyPr/>
          <a:lstStyle>
            <a:lvl1pPr algn="l">
              <a:defRPr/>
            </a:lvl1pPr>
          </a:lstStyle>
          <a:p>
            <a:fld id="{2FCDE11A-AAAD-4081-A9EF-DBC51FB6D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3312" y="318641"/>
            <a:ext cx="5447794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70258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88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9E27-E86B-42AF-B25C-6CD15C83DF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0258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16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279" y="883864"/>
            <a:ext cx="1614059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3096" y="883864"/>
            <a:ext cx="7730746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AA9F-C699-4AE5-93C5-A6A9B533F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29279" y="719272"/>
            <a:ext cx="1614059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4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9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8425" y="987425"/>
            <a:ext cx="61658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90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FC84-90F9-485A-95C4-DDC612F8ADD9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39290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8425" y="987425"/>
            <a:ext cx="61658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290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D33C-EC11-4643-9B94-F55033FDFF9A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365125"/>
            <a:ext cx="10506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13" y="1825625"/>
            <a:ext cx="10506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66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64C2-B341-4450-B91E-E89C1543C503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3838" y="6356350"/>
            <a:ext cx="411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107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754">
          <a:solidFill>
            <a:srgbClr val="F2F2F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754">
          <a:solidFill>
            <a:srgbClr val="F2F2F2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754">
          <a:solidFill>
            <a:srgbClr val="F2F2F2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754">
          <a:solidFill>
            <a:srgbClr val="F2F2F2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754">
          <a:solidFill>
            <a:srgbClr val="F2F2F2"/>
          </a:solidFill>
          <a:latin typeface="Segoe UI" pitchFamily="34" charset="0"/>
          <a:cs typeface="Segoe UI" pitchFamily="34" charset="0"/>
        </a:defRPr>
      </a:lvl5pPr>
      <a:lvl6pPr marL="676642" algn="ctr" rtl="0" eaLnBrk="1" fontAlgn="base" hangingPunct="1">
        <a:spcBef>
          <a:spcPct val="0"/>
        </a:spcBef>
        <a:spcAft>
          <a:spcPct val="0"/>
        </a:spcAft>
        <a:defRPr sz="6512">
          <a:solidFill>
            <a:schemeClr val="tx2"/>
          </a:solidFill>
          <a:latin typeface="Arial" charset="0"/>
        </a:defRPr>
      </a:lvl6pPr>
      <a:lvl7pPr marL="1353285" algn="ctr" rtl="0" eaLnBrk="1" fontAlgn="base" hangingPunct="1">
        <a:spcBef>
          <a:spcPct val="0"/>
        </a:spcBef>
        <a:spcAft>
          <a:spcPct val="0"/>
        </a:spcAft>
        <a:defRPr sz="6512">
          <a:solidFill>
            <a:schemeClr val="tx2"/>
          </a:solidFill>
          <a:latin typeface="Arial" charset="0"/>
        </a:defRPr>
      </a:lvl7pPr>
      <a:lvl8pPr marL="2029928" algn="ctr" rtl="0" eaLnBrk="1" fontAlgn="base" hangingPunct="1">
        <a:spcBef>
          <a:spcPct val="0"/>
        </a:spcBef>
        <a:spcAft>
          <a:spcPct val="0"/>
        </a:spcAft>
        <a:defRPr sz="6512">
          <a:solidFill>
            <a:schemeClr val="tx2"/>
          </a:solidFill>
          <a:latin typeface="Arial" charset="0"/>
        </a:defRPr>
      </a:lvl8pPr>
      <a:lvl9pPr marL="2706570" algn="ctr" rtl="0" eaLnBrk="1" fontAlgn="base" hangingPunct="1">
        <a:spcBef>
          <a:spcPct val="0"/>
        </a:spcBef>
        <a:spcAft>
          <a:spcPct val="0"/>
        </a:spcAft>
        <a:defRPr sz="6512">
          <a:solidFill>
            <a:schemeClr val="tx2"/>
          </a:solidFill>
          <a:latin typeface="Arial" charset="0"/>
        </a:defRPr>
      </a:lvl9pPr>
    </p:titleStyle>
    <p:bodyStyle>
      <a:lvl1pPr marL="504321" indent="-504321" algn="l" rtl="0" eaLnBrk="1" fontAlgn="base" hangingPunct="1">
        <a:spcBef>
          <a:spcPct val="20000"/>
        </a:spcBef>
        <a:spcAft>
          <a:spcPct val="0"/>
        </a:spcAft>
        <a:buChar char="•"/>
        <a:defRPr sz="4555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1096183" indent="-420585" algn="l" rtl="0" eaLnBrk="1" fontAlgn="base" hangingPunct="1">
        <a:spcBef>
          <a:spcPct val="20000"/>
        </a:spcBef>
        <a:spcAft>
          <a:spcPct val="0"/>
        </a:spcAft>
        <a:buChar char="–"/>
        <a:defRPr sz="4076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688046" indent="-334945" algn="l" rtl="0" eaLnBrk="1" fontAlgn="base" hangingPunct="1">
        <a:spcBef>
          <a:spcPct val="20000"/>
        </a:spcBef>
        <a:spcAft>
          <a:spcPct val="0"/>
        </a:spcAft>
        <a:buChar char="•"/>
        <a:defRPr sz="3357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365548" indent="-334945" algn="l" rtl="0" eaLnBrk="1" fontAlgn="base" hangingPunct="1">
        <a:spcBef>
          <a:spcPct val="20000"/>
        </a:spcBef>
        <a:spcAft>
          <a:spcPct val="0"/>
        </a:spcAft>
        <a:buChar char="–"/>
        <a:defRPr sz="2877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3041146" indent="-334945" algn="l" rtl="0" eaLnBrk="1" fontAlgn="base" hangingPunct="1">
        <a:spcBef>
          <a:spcPct val="20000"/>
        </a:spcBef>
        <a:spcAft>
          <a:spcPct val="0"/>
        </a:spcAft>
        <a:buChar char="»"/>
        <a:defRPr sz="2877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721533" indent="-338321" algn="l" rtl="0" eaLnBrk="1" fontAlgn="base" hangingPunct="1">
        <a:spcBef>
          <a:spcPct val="20000"/>
        </a:spcBef>
        <a:spcAft>
          <a:spcPct val="0"/>
        </a:spcAft>
        <a:buChar char="»"/>
        <a:defRPr sz="2960">
          <a:solidFill>
            <a:schemeClr val="tx1"/>
          </a:solidFill>
          <a:latin typeface="+mn-lt"/>
        </a:defRPr>
      </a:lvl6pPr>
      <a:lvl7pPr marL="4398177" indent="-338321" algn="l" rtl="0" eaLnBrk="1" fontAlgn="base" hangingPunct="1">
        <a:spcBef>
          <a:spcPct val="20000"/>
        </a:spcBef>
        <a:spcAft>
          <a:spcPct val="0"/>
        </a:spcAft>
        <a:buChar char="»"/>
        <a:defRPr sz="2960">
          <a:solidFill>
            <a:schemeClr val="tx1"/>
          </a:solidFill>
          <a:latin typeface="+mn-lt"/>
        </a:defRPr>
      </a:lvl7pPr>
      <a:lvl8pPr marL="5074819" indent="-338321" algn="l" rtl="0" eaLnBrk="1" fontAlgn="base" hangingPunct="1">
        <a:spcBef>
          <a:spcPct val="20000"/>
        </a:spcBef>
        <a:spcAft>
          <a:spcPct val="0"/>
        </a:spcAft>
        <a:buChar char="»"/>
        <a:defRPr sz="2960">
          <a:solidFill>
            <a:schemeClr val="tx1"/>
          </a:solidFill>
          <a:latin typeface="+mn-lt"/>
        </a:defRPr>
      </a:lvl8pPr>
      <a:lvl9pPr marL="5751461" indent="-338321" algn="l" rtl="0" eaLnBrk="1" fontAlgn="base" hangingPunct="1">
        <a:spcBef>
          <a:spcPct val="20000"/>
        </a:spcBef>
        <a:spcAft>
          <a:spcPct val="0"/>
        </a:spcAft>
        <a:buChar char="»"/>
        <a:defRPr sz="296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1pPr>
      <a:lvl2pPr marL="676642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2pPr>
      <a:lvl3pPr marL="1353285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029928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06570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83213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4059855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736497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413139" algn="l" defTabSz="1353285" rtl="0" eaLnBrk="1" latinLnBrk="0" hangingPunct="1"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365125"/>
            <a:ext cx="10506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6613" y="1825625"/>
            <a:ext cx="10506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66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3675-F40A-48CC-9610-3C798AFD86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3838" y="6356350"/>
            <a:ext cx="411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107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D2D4-B1A5-43EA-88F8-2109760841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3"/>
            <a:ext cx="121793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793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3097" y="804520"/>
            <a:ext cx="951024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3097" y="2015733"/>
            <a:ext cx="951024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6270" y="330370"/>
            <a:ext cx="349706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64C2-B341-4450-B91E-E89C1543C503}" type="datetime1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3097" y="329308"/>
            <a:ext cx="58496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561" y="798973"/>
            <a:ext cx="81017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97">
                <a:solidFill>
                  <a:schemeClr val="accent1"/>
                </a:solidFill>
              </a:defRPr>
            </a:lvl1pPr>
          </a:lstStyle>
          <a:p>
            <a:fld id="{2B2FD2D4-B1A5-43EA-88F8-2109760841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793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5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3197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120000"/>
        </a:lnSpc>
        <a:spcBef>
          <a:spcPts val="99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8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9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98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9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99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99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99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99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99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tu.ru/abiturientu/v-o/2020/" TargetMode="Externa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tu.ru/abiturientu/v-o/202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018" y="1780361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 sz="4400" b="1">
                <a:solidFill>
                  <a:srgbClr val="FFFFFF"/>
                </a:solidFill>
                <a:latin typeface="Akzidenz-Grotesk Pro Regular"/>
                <a:ea typeface="Akzidenz-Grotesk Pro Regular"/>
                <a:cs typeface="Akzidenz-Grotesk Pro Regular"/>
                <a:sym typeface="Akzidenz-Grotesk Pro Regular"/>
              </a:defRPr>
            </a:pP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kzidenz-Grotesk Pro Regular"/>
              <a:cs typeface="Akzidenz-Grotesk Pro Regular"/>
              <a:sym typeface="Akzidenz-Grotesk Pro Regular"/>
            </a:endParaRPr>
          </a:p>
          <a:p>
            <a:pPr algn="ctr" defTabSz="1219140">
              <a:defRPr sz="4400" b="1">
                <a:solidFill>
                  <a:srgbClr val="FFFFFF"/>
                </a:solidFill>
                <a:latin typeface="Akzidenz-Grotesk Pro Regular"/>
                <a:ea typeface="Akzidenz-Grotesk Pro Regular"/>
                <a:cs typeface="Akzidenz-Grotesk Pro Regular"/>
                <a:sym typeface="Akzidenz-Grotesk Pro Regular"/>
              </a:defRPr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kzidenz-Grotesk Pro Regular"/>
              <a:cs typeface="Akzidenz-Grotesk Pro Regular"/>
              <a:sym typeface="Akzidenz-Grotesk Pro 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48" y="14680"/>
            <a:ext cx="12169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/>
              <a:t>«Саратовский государственный</a:t>
            </a:r>
            <a:r>
              <a:rPr lang="en-US" sz="3600" b="1" dirty="0"/>
              <a:t> </a:t>
            </a:r>
            <a:r>
              <a:rPr lang="ru-RU" sz="3600" b="1" dirty="0"/>
              <a:t>технический университет</a:t>
            </a:r>
            <a:r>
              <a:rPr lang="en-US" sz="3600" b="1" dirty="0"/>
              <a:t> </a:t>
            </a:r>
            <a:r>
              <a:rPr lang="ru-RU" sz="3600" b="1" dirty="0"/>
              <a:t>имени Гагарина Ю.А.»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7ED3559-16FF-4C26-9589-A5E66556BC72}"/>
              </a:ext>
            </a:extLst>
          </p:cNvPr>
          <p:cNvSpPr/>
          <p:nvPr/>
        </p:nvSpPr>
        <p:spPr>
          <a:xfrm>
            <a:off x="689050" y="1153756"/>
            <a:ext cx="102611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Институт Электронной техники и приборостроения</a:t>
            </a:r>
          </a:p>
          <a:p>
            <a:pPr algn="ctr"/>
            <a:r>
              <a:rPr lang="ru-RU" sz="2800" dirty="0"/>
              <a:t>Кафедра «Системотехника и управление в технических системах»</a:t>
            </a:r>
          </a:p>
          <a:p>
            <a:pPr algn="ctr"/>
            <a:r>
              <a:rPr lang="ru-RU" sz="2800" dirty="0"/>
              <a:t>направление подготовки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27.03.02 - «Управление качеством»</a:t>
            </a:r>
          </a:p>
          <a:p>
            <a:pPr algn="ctr"/>
            <a:r>
              <a:rPr lang="ru-RU" sz="2800" dirty="0"/>
              <a:t>Профиль «Управление качеством в производственно-технологических системах»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76C716-2C66-4E97-A6FA-D6454E5B8A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2838" y="4239015"/>
            <a:ext cx="4633566" cy="254126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690417D-4E56-40CA-95CE-24FDD172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0500691" y="627487"/>
            <a:ext cx="1528775" cy="56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6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26939" y="188640"/>
            <a:ext cx="1153532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Направление «Управление качеством» (УПРК)</a:t>
            </a:r>
          </a:p>
          <a:p>
            <a:pPr algn="ctr"/>
            <a:r>
              <a:rPr lang="ru-RU" sz="2000" b="1" u="sng" dirty="0"/>
              <a:t>4. </a:t>
            </a:r>
            <a:r>
              <a:rPr lang="ru-RU" b="1" u="sng" dirty="0"/>
              <a:t>Группа дисциплин (объединенная)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«ПРОЕКТИРОВАНИЕ СИСТЕМ УПРАВЛЕНИЯ КАЧЕСТВОМ.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ИНТЕЛЛЕКТУАЛИЗАЦИЯ И КОНТРОЛЬ В СИСТЕМАХ УПРАВЛЕНИЯ КАЧЕСТВОМ»</a:t>
            </a:r>
          </a:p>
          <a:p>
            <a:pPr marL="285750" indent="-285750" algn="just">
              <a:buFontTx/>
              <a:buChar char="-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Всеобщее управление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Квалиметрия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Средства и методы управления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Метрология и стандартизация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Аудит системы менеджмента качества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Экспертные системы в управлении качеством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Основы бухгалтерского учета</a:t>
            </a:r>
          </a:p>
          <a:p>
            <a:pPr indent="2419350" algn="just">
              <a:spcBef>
                <a:spcPts val="600"/>
              </a:spcBef>
              <a:defRPr/>
            </a:pPr>
            <a:r>
              <a:rPr lang="ru-RU" b="1" u="sng" dirty="0">
                <a:solidFill>
                  <a:srgbClr val="C00000"/>
                </a:solidFill>
              </a:rPr>
              <a:t>Изучаются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endParaRPr lang="ru-RU" b="1" u="sng" dirty="0">
              <a:solidFill>
                <a:srgbClr val="C00000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Аппаратные средства управления качеством.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Количественные методы оценки качества объектов.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Принципы измерений, методы и средствах обеспечения их единства.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/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качества.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проведения аудита.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построения интеллектуальных систем контроля качества.</a:t>
            </a:r>
            <a:r>
              <a:rPr lang="ru-RU" sz="2000" dirty="0"/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3297780-82EC-4425-B9F3-4E2DDD6D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9024798" y="3098328"/>
            <a:ext cx="1182727" cy="145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B6CFEC-1864-4D59-AB24-95D3E4B6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339" y="3906462"/>
            <a:ext cx="2505673" cy="1499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CFB9C-D640-4176-8BBE-5697A3A4D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264"/>
          <a:stretch/>
        </p:blipFill>
        <p:spPr>
          <a:xfrm>
            <a:off x="7895521" y="3987068"/>
            <a:ext cx="1335140" cy="14540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4878247-1F9F-4E0A-897D-9D9AB59BD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796" y="4813573"/>
            <a:ext cx="2262099" cy="15808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825C195-BA9A-47D2-9700-4FAEED3EA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104" y="3009464"/>
            <a:ext cx="2286198" cy="11156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D77159-FF6A-455B-A1CC-6D8F9C2F1E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9271" y="5255361"/>
            <a:ext cx="1922994" cy="824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1E364F-8FD9-4A06-87A6-63E29BE5B70F}"/>
              </a:ext>
            </a:extLst>
          </p:cNvPr>
          <p:cNvSpPr txBox="1"/>
          <p:nvPr/>
        </p:nvSpPr>
        <p:spPr>
          <a:xfrm>
            <a:off x="5754779" y="182925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ru-RU"/>
              <a:t>Методы искусственного интеллекта в управлении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/>
              <a:t>Программно-аппаратные комплексы интеллектуальных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329009" y="188640"/>
            <a:ext cx="1123324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marL="285750" indent="-285750" algn="just">
              <a:buFontTx/>
              <a:buChar char="-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подготовка</a:t>
            </a: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dirty="0"/>
              <a:t>	Студенты дополнительно могут получить военную специальность с присвоением им по окончании обучения на Военной кафедре университета </a:t>
            </a:r>
            <a:r>
              <a:rPr lang="ru-RU" b="1" dirty="0">
                <a:solidFill>
                  <a:srgbClr val="C00000"/>
                </a:solidFill>
              </a:rPr>
              <a:t>звания лейтенанта</a:t>
            </a:r>
            <a:r>
              <a:rPr lang="ru-RU" dirty="0"/>
              <a:t>.</a:t>
            </a:r>
          </a:p>
          <a:p>
            <a:pPr algn="just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indent="1350963">
              <a:defRPr/>
            </a:pP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</a:t>
            </a:r>
          </a:p>
          <a:p>
            <a:pPr algn="just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1- я учебная практика (1 курс)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2-я учебная практика (2 курс)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Производственная практика (3 курс)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Производственная практика (технологическая) (4 курс)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Преддипломная практика (4 курс)</a:t>
            </a:r>
          </a:p>
          <a:p>
            <a:pPr algn="just">
              <a:defRPr/>
            </a:pPr>
            <a:endParaRPr lang="ru-RU" b="1" u="sng" dirty="0"/>
          </a:p>
          <a:p>
            <a:pPr marL="285750" indent="-285750">
              <a:buFontTx/>
              <a:buChar char="-"/>
              <a:defRPr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/>
          </a:p>
          <a:p>
            <a:pPr algn="just">
              <a:defRPr/>
            </a:pPr>
            <a:r>
              <a:rPr lang="ru-RU" sz="2000" dirty="0"/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1CCF16-DE2A-47FA-87EA-9CCBC524E4E2}"/>
              </a:ext>
            </a:extLst>
          </p:cNvPr>
          <p:cNvSpPr txBox="1"/>
          <p:nvPr/>
        </p:nvSpPr>
        <p:spPr>
          <a:xfrm>
            <a:off x="7152752" y="2621811"/>
            <a:ext cx="4386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 студентов</a:t>
            </a:r>
          </a:p>
          <a:p>
            <a:endParaRPr lang="ru-RU" dirty="0"/>
          </a:p>
          <a:p>
            <a:pPr algn="ctr"/>
            <a:r>
              <a:rPr lang="ru-RU" dirty="0"/>
              <a:t>Число курсовых проектов – 4</a:t>
            </a:r>
          </a:p>
          <a:p>
            <a:pPr algn="ctr"/>
            <a:r>
              <a:rPr lang="ru-RU" dirty="0"/>
              <a:t>Число курсовых работ (РГР) – 8</a:t>
            </a:r>
          </a:p>
          <a:p>
            <a:pPr algn="ctr"/>
            <a:r>
              <a:rPr lang="ru-RU" dirty="0"/>
              <a:t>Число экзаменов – 28</a:t>
            </a:r>
          </a:p>
          <a:p>
            <a:pPr algn="ctr"/>
            <a:r>
              <a:rPr lang="ru-RU" dirty="0"/>
              <a:t>Число зачетов – 38</a:t>
            </a:r>
          </a:p>
          <a:p>
            <a:pPr algn="ctr"/>
            <a:r>
              <a:rPr lang="ru-RU" dirty="0"/>
              <a:t>Всего отчетностей - 78</a:t>
            </a:r>
          </a:p>
        </p:txBody>
      </p:sp>
    </p:spTree>
    <p:extLst>
      <p:ext uri="{BB962C8B-B14F-4D97-AF65-F5344CB8AC3E}">
        <p14:creationId xmlns:p14="http://schemas.microsoft.com/office/powerpoint/2010/main" val="40175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329009" y="188640"/>
            <a:ext cx="1123324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algn="just">
              <a:defRPr/>
            </a:pPr>
            <a:endParaRPr lang="ru-RU" u="sng" dirty="0"/>
          </a:p>
          <a:p>
            <a:pPr algn="just">
              <a:defRPr/>
            </a:pPr>
            <a:endParaRPr lang="ru-RU" b="1" u="sng" dirty="0"/>
          </a:p>
          <a:p>
            <a:pPr algn="ctr"/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профессиональной реализации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 окончании обучения выпускники смогут работать: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административных, информационных и производственных отделах банков, учреждений медицины, образования, культуры, сферы обслуживания, транспортных и строительных компаний;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промышленных предприятиях нефтегазового комплекса, электроэнергетики, сельского хозяйства, машиностроения, радиоэлектроники, предприятиях аэрокосмического и оборонного направлений;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центрах стандартизации, сертификации и метрологии;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аудиторских организациях;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научно-исследовательских и проектных организациях.</a:t>
            </a:r>
          </a:p>
          <a:p>
            <a:pPr marL="285750" indent="-285750">
              <a:buFontTx/>
              <a:buChar char="-"/>
              <a:defRPr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/>
          </a:p>
          <a:p>
            <a:pPr algn="just">
              <a:defRPr/>
            </a:pPr>
            <a:r>
              <a:rPr lang="ru-RU" sz="2000" dirty="0"/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401017" y="188640"/>
            <a:ext cx="111612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algn="just">
              <a:defRPr/>
            </a:pPr>
            <a:endParaRPr lang="ru-RU" u="sng" dirty="0"/>
          </a:p>
          <a:p>
            <a:pPr algn="just">
              <a:defRPr/>
            </a:pPr>
            <a:endParaRPr lang="ru-RU" b="1" u="sng" dirty="0"/>
          </a:p>
          <a:p>
            <a:pPr algn="ctr"/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должности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техническому контролю качества продукции;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качеству продукции;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аналитик;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контролю качества программного обеспечения;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инженер, ведущий инженер отдела управления качеством на предприятии;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инженер, ведущий инженер отдела стандартизации и сертификации предприятия;</a:t>
            </a:r>
          </a:p>
          <a:p>
            <a:pPr>
              <a:defRPr/>
            </a:pPr>
            <a:endParaRPr lang="en-US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321990" y="188640"/>
            <a:ext cx="115353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algn="just">
              <a:defRPr/>
            </a:pPr>
            <a:endParaRPr lang="ru-RU" u="sng" dirty="0"/>
          </a:p>
          <a:p>
            <a:pPr algn="just">
              <a:defRPr/>
            </a:pPr>
            <a:endParaRPr lang="ru-RU" b="1" u="sng" dirty="0"/>
          </a:p>
          <a:p>
            <a:pPr algn="ctr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выпускников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75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кафедры трудоустраиваются  на следующих предприятиях:</a:t>
            </a:r>
          </a:p>
          <a:p>
            <a:pPr indent="71755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352425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75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755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564904"/>
            <a:ext cx="11857310" cy="304698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«НПП «Алмаз»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СЭЗ им. Серго Орджоникидзе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 «Сигнал» 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ЭОКБ «Сигнал» им. А.И. Глухарева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«Завод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Нефтегазоборудование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БОШ Саратов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352425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ФГУП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«НПЦАП» - «ПО "Корпус» 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«Саратовэнерго» 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«КБПА» 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Мирантис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Саратов»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EPAM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Саратов»</a:t>
            </a:r>
          </a:p>
          <a:p>
            <a:pPr marL="365125" indent="35242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Netcracker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112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26938" y="188640"/>
            <a:ext cx="11895359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algn="just">
              <a:defRPr/>
            </a:pPr>
            <a:endParaRPr lang="ru-RU" u="sng" dirty="0"/>
          </a:p>
          <a:p>
            <a:pPr algn="just">
              <a:defRPr/>
            </a:pPr>
            <a:endParaRPr lang="ru-RU" b="1" u="sng" dirty="0">
              <a:solidFill>
                <a:srgbClr val="7030A0"/>
              </a:solidFill>
            </a:endParaRPr>
          </a:p>
          <a:p>
            <a:pPr algn="ctr"/>
            <a:r>
              <a:rPr lang="ru-RU" sz="2400" b="1" u="sng" dirty="0">
                <a:solidFill>
                  <a:srgbClr val="7030A0"/>
                </a:solidFill>
              </a:rPr>
              <a:t>Контактная информация</a:t>
            </a:r>
          </a:p>
          <a:p>
            <a:pPr algn="just"/>
            <a:r>
              <a:rPr lang="ru-RU" sz="2400" dirty="0"/>
              <a:t>	410054, Саратов, ул. Политехническая, 77, корпус 2, Институт электронной техники приборостроения СГТУ имени Гагарина Ю.А., кафедра «Системотехника и управление в технических системах»</a:t>
            </a:r>
            <a:br>
              <a:rPr lang="ru-RU" sz="2400" dirty="0"/>
            </a:br>
            <a:r>
              <a:rPr lang="ru-RU" sz="2400" dirty="0"/>
              <a:t>Телефон: (8452) 99-88-42, 99-88-43. Комната 2/301. </a:t>
            </a:r>
          </a:p>
          <a:p>
            <a:pPr algn="just" fontAlgn="base">
              <a:spcBef>
                <a:spcPts val="600"/>
              </a:spcBef>
            </a:pPr>
            <a:r>
              <a:rPr lang="ru-RU" sz="2400" dirty="0"/>
              <a:t>	По всем возникающим вопросам обращаться к заведующему кафедрой «Системотехника и управление в технических системах», </a:t>
            </a:r>
          </a:p>
          <a:p>
            <a:pPr algn="ctr" fontAlgn="base">
              <a:spcBef>
                <a:spcPts val="600"/>
              </a:spcBef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к.т.н. Петрову Дмитрию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Юрьевичу.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ts val="600"/>
              </a:spcBef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kzidenz-Grotesk Pro Regular"/>
              <a:cs typeface="Akzidenz-Grotesk Pro Regular"/>
              <a:sym typeface="Akzidenz-Grotesk Pro Regular"/>
            </a:endParaRPr>
          </a:p>
          <a:p>
            <a:pPr algn="ctr" fontAlgn="base">
              <a:spcBef>
                <a:spcPts val="600"/>
              </a:spcBef>
            </a:pPr>
            <a:r>
              <a:rPr lang="ru-RU" sz="2400" dirty="0"/>
              <a:t>Переход на страницу приемной комиссии СГТУ -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http://www.sstu.ru/abiturientu/v-o/2020/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 fontAlgn="base">
              <a:spcBef>
                <a:spcPts val="600"/>
              </a:spcBef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kzidenz-Grotesk Pro Regular"/>
              <a:cs typeface="Akzidenz-Grotesk Pro Regular"/>
              <a:sym typeface="Akzidenz-Grotesk Pro Regular"/>
            </a:endParaRP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475" y="366164"/>
            <a:ext cx="11377264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27.03.02 Управление качеством (УПРК)</a:t>
            </a:r>
          </a:p>
          <a:p>
            <a:pPr algn="ctr"/>
            <a:r>
              <a:rPr lang="ru-RU" sz="2800" b="1" dirty="0"/>
              <a:t>Профиль: управление качеством в производственно-технологических системах</a:t>
            </a:r>
          </a:p>
          <a:p>
            <a:pPr algn="ctr"/>
            <a:endParaRPr lang="ru-RU" dirty="0"/>
          </a:p>
          <a:p>
            <a:r>
              <a:rPr lang="ru-RU" b="1" u="sng" dirty="0">
                <a:solidFill>
                  <a:srgbClr val="7030A0"/>
                </a:solidFill>
              </a:rPr>
              <a:t>Очная форма обучения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срок обучения: 4 года</a:t>
            </a:r>
            <a:br>
              <a:rPr lang="ru-RU" dirty="0"/>
            </a:br>
            <a:r>
              <a:rPr lang="ru-RU" dirty="0"/>
              <a:t>бюджетные места: 11</a:t>
            </a:r>
          </a:p>
          <a:p>
            <a:r>
              <a:rPr lang="ru-RU" dirty="0"/>
              <a:t>Вступительные испытания: математика, физика, русский</a:t>
            </a:r>
          </a:p>
          <a:p>
            <a:r>
              <a:rPr lang="ru-RU" dirty="0"/>
              <a:t>Выпускающая кафедра: Системотехника и управление в технических системах, Институт электронной техники и приборостроения</a:t>
            </a:r>
          </a:p>
          <a:p>
            <a:endParaRPr lang="ru-RU" dirty="0"/>
          </a:p>
          <a:p>
            <a:r>
              <a:rPr lang="ru-RU" b="1" u="sng" dirty="0">
                <a:solidFill>
                  <a:srgbClr val="7030A0"/>
                </a:solidFill>
              </a:rPr>
              <a:t>Заочная форма обучения</a:t>
            </a:r>
            <a:r>
              <a:rPr lang="ru-RU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срок обучения:  5 лет</a:t>
            </a:r>
            <a:br>
              <a:rPr lang="ru-RU" dirty="0"/>
            </a:br>
            <a:r>
              <a:rPr lang="ru-RU" dirty="0"/>
              <a:t>бюджетные места: нет (только платное обучение)</a:t>
            </a:r>
          </a:p>
          <a:p>
            <a:r>
              <a:rPr lang="ru-RU" dirty="0"/>
              <a:t>После зачисления на первый курс на заочное платное обучение возможен переход по заявлению на ускоренному обучению по индивидуальному учебному плану. Срок - 3 года 10 месяцев.</a:t>
            </a:r>
          </a:p>
          <a:p>
            <a:endParaRPr lang="ru-RU" dirty="0"/>
          </a:p>
          <a:p>
            <a:r>
              <a:rPr lang="ru-RU" b="1" u="sng" dirty="0">
                <a:solidFill>
                  <a:srgbClr val="7030A0"/>
                </a:solidFill>
              </a:rPr>
              <a:t>Контактная информация</a:t>
            </a:r>
          </a:p>
          <a:p>
            <a:r>
              <a:rPr lang="ru-RU" dirty="0"/>
              <a:t>410054, Саратов, ул. Политехническая, 77, корпус 2, Институт электронной техники приборостроения СГТУ имени Гагарина Ю.А., кафедра «Системотехника и управление в технических системах»</a:t>
            </a:r>
            <a:br>
              <a:rPr lang="ru-RU" dirty="0"/>
            </a:br>
            <a:r>
              <a:rPr lang="ru-RU" dirty="0"/>
              <a:t>Телефон: Комната 301 - (8452) 99-88-43, </a:t>
            </a:r>
            <a:r>
              <a:rPr lang="ru-RU" dirty="0" smtClean="0"/>
              <a:t>99-88-4</a:t>
            </a:r>
            <a:r>
              <a:rPr lang="en-US" dirty="0" smtClean="0"/>
              <a:t>2</a:t>
            </a:r>
            <a:endParaRPr lang="ru-RU" dirty="0"/>
          </a:p>
          <a:p>
            <a:pPr algn="ctr" fontAlgn="base">
              <a:spcBef>
                <a:spcPts val="600"/>
              </a:spcBef>
            </a:pPr>
            <a:r>
              <a:rPr lang="ru-RU" dirty="0"/>
              <a:t>По всем возникающим вопросам обращаться к заведующему кафедрой «Системотехника и управление в технических системах»,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к.т.н. Петрову Дмитрию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Юрьевичу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kzidenz-Grotesk Pro Regular"/>
              <a:cs typeface="Akzidenz-Grotesk Pro Regular"/>
              <a:sym typeface="Akzidenz-Grotesk Pro Regula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6B72DF-ADFB-4D72-AC55-229866A6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056" y="43917"/>
            <a:ext cx="1423366" cy="14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745" y="0"/>
            <a:ext cx="114645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27.03.02 Управление качеством (УПРК)</a:t>
            </a:r>
          </a:p>
          <a:p>
            <a:pPr algn="ctr"/>
            <a:r>
              <a:rPr lang="ru-RU" sz="2800" b="1" dirty="0"/>
              <a:t>Профиль: управление качеством в производственно-технологических системах</a:t>
            </a:r>
          </a:p>
          <a:p>
            <a:pPr algn="ctr"/>
            <a:endParaRPr lang="ru-RU" dirty="0"/>
          </a:p>
          <a:p>
            <a:pPr indent="534988" algn="just"/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обучения направлена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на</a:t>
            </a:r>
            <a:r>
              <a:rPr lang="ru-RU" sz="2000" b="1" dirty="0"/>
              <a:t> </a:t>
            </a:r>
            <a:r>
              <a:rPr lang="ru-RU" sz="2000" dirty="0"/>
              <a:t> подготовку квалифицированных кадров для разработки, внедрения и сопровождения систем управления качеством в различных областях человеческой деятельности, включая отрасли экономики, энергетики, транспорта, информационных технологий и т.д.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79AE51-65B9-4233-8EAF-5FA436B5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3750" r="12250" b="9051"/>
          <a:stretch/>
        </p:blipFill>
        <p:spPr>
          <a:xfrm>
            <a:off x="545034" y="2996951"/>
            <a:ext cx="5338332" cy="30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9CAFE3-501B-40B9-9DB9-42B912CD2318}"/>
              </a:ext>
            </a:extLst>
          </p:cNvPr>
          <p:cNvSpPr txBox="1"/>
          <p:nvPr/>
        </p:nvSpPr>
        <p:spPr>
          <a:xfrm>
            <a:off x="6295936" y="2642706"/>
            <a:ext cx="57136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процессы:</a:t>
            </a:r>
          </a:p>
          <a:p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sz="1600" dirty="0"/>
              <a:t>Планирование работ (построение и расчет бизнес планов, имитационное моделирование процессов).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Реализация процессов (реализация мероприятий, выработка управляющих воздействий).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Контроль и анализ реализации процессов (системный и статистический анализ результатов реализации работ).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Корректировка мероприятий (принятие решений по улучшению реализуемых процессов).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BD5D80-8BA6-44BC-AF69-81558B3A824C}"/>
              </a:ext>
            </a:extLst>
          </p:cNvPr>
          <p:cNvSpPr txBox="1"/>
          <p:nvPr/>
        </p:nvSpPr>
        <p:spPr>
          <a:xfrm>
            <a:off x="0" y="6237312"/>
            <a:ext cx="1217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Переход на страницу приемной комиссии СГТУ -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http://www.sstu.ru/abiturientu/v-o/2020/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3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002" y="188640"/>
            <a:ext cx="115932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27.03.02 Управление качеством (УПРК)</a:t>
            </a:r>
          </a:p>
          <a:p>
            <a:pPr algn="ctr"/>
            <a:r>
              <a:rPr lang="ru-RU" sz="2800" b="1" dirty="0"/>
              <a:t>Профиль: управление качеством в производственно-технологических системах</a:t>
            </a:r>
          </a:p>
          <a:p>
            <a:pPr algn="just"/>
            <a:endParaRPr lang="ru-RU" dirty="0"/>
          </a:p>
          <a:p>
            <a:pPr algn="ctr"/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Приобретаемые знания, навыки и умения</a:t>
            </a:r>
          </a:p>
          <a:p>
            <a:pPr algn="ctr"/>
            <a:endParaRPr lang="ru-RU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применять </a:t>
            </a:r>
            <a:r>
              <a:rPr lang="ru-RU" b="1" dirty="0">
                <a:solidFill>
                  <a:schemeClr val="tx1"/>
                </a:solidFill>
              </a:rPr>
              <a:t>современные информационные технологии </a:t>
            </a:r>
            <a:r>
              <a:rPr lang="ru-RU" dirty="0">
                <a:solidFill>
                  <a:schemeClr val="tx1"/>
                </a:solidFill>
              </a:rPr>
              <a:t>для создания и поддержки систем управления качеством;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применять знание этапов жизненного цикла изделия, продукции или услуги, </a:t>
            </a:r>
            <a:r>
              <a:rPr lang="ru-RU" b="1" dirty="0">
                <a:solidFill>
                  <a:schemeClr val="tx1"/>
                </a:solidFill>
              </a:rPr>
              <a:t>включая программное обеспечение</a:t>
            </a:r>
            <a:r>
              <a:rPr lang="ru-RU" dirty="0">
                <a:solidFill>
                  <a:schemeClr val="tx1"/>
                </a:solidFill>
              </a:rPr>
              <a:t>, для контроля показателей качества;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применять </a:t>
            </a:r>
            <a:r>
              <a:rPr lang="ru-RU" b="1" dirty="0">
                <a:solidFill>
                  <a:schemeClr val="tx1"/>
                </a:solidFill>
              </a:rPr>
              <a:t>проблемно-ориентированные методы анализа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синтеза и оптимизации процессов обеспечения качества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умение выявлять и проводить оценку </a:t>
            </a:r>
            <a:r>
              <a:rPr lang="ru-RU" b="1" dirty="0">
                <a:solidFill>
                  <a:schemeClr val="tx1"/>
                </a:solidFill>
              </a:rPr>
              <a:t>эффективности бизнес-процессов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использовать знания о принципах </a:t>
            </a:r>
            <a:r>
              <a:rPr lang="ru-RU" b="1" dirty="0">
                <a:solidFill>
                  <a:schemeClr val="tx1"/>
                </a:solidFill>
              </a:rPr>
              <a:t>принятия решений в условиях неопределенности</a:t>
            </a:r>
            <a:r>
              <a:rPr lang="ru-RU" dirty="0">
                <a:solidFill>
                  <a:schemeClr val="tx1"/>
                </a:solidFill>
              </a:rPr>
              <a:t>, о принципах оптимизации;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</a:t>
            </a:r>
            <a:r>
              <a:rPr lang="ru-RU" b="1" dirty="0">
                <a:solidFill>
                  <a:schemeClr val="tx1"/>
                </a:solidFill>
              </a:rPr>
              <a:t>управлять персоналом о</a:t>
            </a:r>
            <a:r>
              <a:rPr lang="ru-RU" dirty="0">
                <a:solidFill>
                  <a:schemeClr val="tx1"/>
                </a:solidFill>
              </a:rPr>
              <a:t>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</a:t>
            </a:r>
            <a:r>
              <a:rPr lang="ru-RU" b="1" dirty="0">
                <a:solidFill>
                  <a:schemeClr val="tx1"/>
                </a:solidFill>
              </a:rPr>
              <a:t>руководить малым коллективом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способность </a:t>
            </a:r>
            <a:r>
              <a:rPr lang="ru-RU" b="1" dirty="0">
                <a:solidFill>
                  <a:schemeClr val="tx1"/>
                </a:solidFill>
              </a:rPr>
              <a:t>вести необходимую документацию </a:t>
            </a:r>
            <a:r>
              <a:rPr lang="ru-RU" dirty="0">
                <a:solidFill>
                  <a:schemeClr val="tx1"/>
                </a:solidFill>
              </a:rPr>
              <a:t>по созданию системы обеспечения качества и контроля ее эффективности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77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632302" y="227344"/>
            <a:ext cx="11535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 «Управление качеством» (УПРК)</a:t>
            </a:r>
          </a:p>
          <a:p>
            <a:pPr algn="ctr"/>
            <a:r>
              <a:rPr lang="ru-RU" sz="2400" b="1" dirty="0"/>
              <a:t>способствует изучению следующих </a:t>
            </a:r>
          </a:p>
          <a:p>
            <a:pPr algn="ctr"/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 дисциплин:</a:t>
            </a:r>
            <a:endParaRPr lang="ru-RU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28C529-1228-45FF-A478-15A62F8739DD}"/>
              </a:ext>
            </a:extLst>
          </p:cNvPr>
          <p:cNvSpPr txBox="1"/>
          <p:nvPr/>
        </p:nvSpPr>
        <p:spPr>
          <a:xfrm>
            <a:off x="2138256" y="1624942"/>
            <a:ext cx="8523412" cy="92333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b="1" u="sng" dirty="0">
              <a:solidFill>
                <a:srgbClr val="C00000"/>
              </a:solidFill>
            </a:endParaRPr>
          </a:p>
          <a:p>
            <a:pPr algn="ctr"/>
            <a:r>
              <a:rPr lang="ru-RU" b="1" u="sng" dirty="0">
                <a:solidFill>
                  <a:srgbClr val="7030A0"/>
                </a:solidFill>
              </a:rPr>
              <a:t>«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ТЕХНОЛОГИИ И ПРОГРАММИРОВАНИЕ»</a:t>
            </a:r>
          </a:p>
          <a:p>
            <a:pPr algn="ctr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A71FF19-B349-4C18-BE7B-F93DECFBF369}"/>
              </a:ext>
            </a:extLst>
          </p:cNvPr>
          <p:cNvSpPr txBox="1"/>
          <p:nvPr/>
        </p:nvSpPr>
        <p:spPr>
          <a:xfrm>
            <a:off x="2138256" y="3863452"/>
            <a:ext cx="8523412" cy="954107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РЕШЕНИЙ И УПРАВЛЕНИЕ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just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7223E9-855A-4295-844F-E7ABE18EB7DB}"/>
              </a:ext>
            </a:extLst>
          </p:cNvPr>
          <p:cNvSpPr txBox="1"/>
          <p:nvPr/>
        </p:nvSpPr>
        <p:spPr>
          <a:xfrm>
            <a:off x="2138256" y="2744995"/>
            <a:ext cx="8523412" cy="92333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«МАТЕМАТИЧЕСКИЙ И СИСТЕМНЫЙ АНАЛИЗ ДАННЫХ»</a:t>
            </a:r>
          </a:p>
          <a:p>
            <a:pPr algn="just"/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FE4547-3A17-493D-BFAF-41C449B076CB}"/>
              </a:ext>
            </a:extLst>
          </p:cNvPr>
          <p:cNvSpPr txBox="1"/>
          <p:nvPr/>
        </p:nvSpPr>
        <p:spPr>
          <a:xfrm>
            <a:off x="2138256" y="5009611"/>
            <a:ext cx="8523412" cy="92333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 СИСТЕМ УПРАВЛЕНИЯ КАЧЕСТВОМ.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ИНТЕЛЛЕКТУАЛИЗАЦИЯ И КОНТРОЛЬ В СИСТЕМАХ УПРАВЛЕНИЯ КАЧЕСТВОМ</a:t>
            </a:r>
          </a:p>
        </p:txBody>
      </p:sp>
    </p:spTree>
    <p:extLst>
      <p:ext uri="{BB962C8B-B14F-4D97-AF65-F5344CB8AC3E}">
        <p14:creationId xmlns:p14="http://schemas.microsoft.com/office/powerpoint/2010/main" val="596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91298" y="36229"/>
            <a:ext cx="11996704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Направление «Управление качеством» (УПРК)</a:t>
            </a:r>
          </a:p>
          <a:p>
            <a:pPr marL="342900" indent="-342900" algn="ctr">
              <a:buAutoNum type="arabicPeriod"/>
            </a:pPr>
            <a:r>
              <a:rPr lang="ru-RU" b="1" u="sng" dirty="0"/>
              <a:t>Группа дисциплин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«ИНФОРМАЦИОННЫЕ ТЕХНОЛОГИИ И ПРОГРАММИРОВАНИЕ»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Основы алгоритмизации 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программирование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Информационное обеспечение, </a:t>
            </a:r>
            <a:r>
              <a:rPr lang="ru-RU" dirty="0">
                <a:solidFill>
                  <a:schemeClr val="tx1"/>
                </a:solidFill>
              </a:rPr>
              <a:t>базы данных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Информационные технологии в </a:t>
            </a:r>
            <a:r>
              <a:rPr lang="ru-RU" dirty="0">
                <a:solidFill>
                  <a:schemeClr val="tx1"/>
                </a:solidFill>
              </a:rPr>
              <a:t>управлении качеством </a:t>
            </a:r>
            <a:r>
              <a:rPr lang="ru-RU" dirty="0"/>
              <a:t>и защита информации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Информатика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Программные средства в </a:t>
            </a:r>
            <a:r>
              <a:rPr lang="ru-RU" dirty="0">
                <a:solidFill>
                  <a:schemeClr val="tx1"/>
                </a:solidFill>
              </a:rPr>
              <a:t>управлении качеством </a:t>
            </a:r>
            <a:r>
              <a:rPr lang="ru-RU" dirty="0"/>
              <a:t>организационно-технических систем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</a:rPr>
              <a:t>Сети ЭВМ </a:t>
            </a:r>
            <a:r>
              <a:rPr lang="ru-RU" dirty="0"/>
              <a:t>и телекоммуникаций</a:t>
            </a:r>
          </a:p>
          <a:p>
            <a:pPr indent="1884363" algn="just">
              <a:spcBef>
                <a:spcPts val="600"/>
              </a:spcBef>
              <a:defRPr/>
            </a:pPr>
            <a:r>
              <a:rPr lang="ru-RU" b="1" u="sng" dirty="0">
                <a:solidFill>
                  <a:srgbClr val="C00000"/>
                </a:solidFill>
              </a:rPr>
              <a:t>Изучаются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endParaRPr lang="ru-RU" b="1" u="sng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en-US" b="1" u="sng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Основы программирования на языках С++, С</a:t>
            </a:r>
            <a:r>
              <a:rPr lang="en-US" dirty="0"/>
              <a:t>#</a:t>
            </a:r>
            <a:r>
              <a:rPr lang="ru-RU" dirty="0"/>
              <a:t> </a:t>
            </a:r>
            <a:endParaRPr lang="en-US" dirty="0"/>
          </a:p>
          <a:p>
            <a:pPr marL="285750" indent="-285750" algn="just">
              <a:buFontTx/>
              <a:buChar char="-"/>
              <a:defRPr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Принципы организации баз данных</a:t>
            </a:r>
          </a:p>
          <a:p>
            <a:pPr algn="just"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Современные информационные технологии и средства защиты информации</a:t>
            </a:r>
          </a:p>
          <a:p>
            <a:pPr marL="342900" indent="-342900" algn="just">
              <a:buFontTx/>
              <a:buChar char="-"/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Сетевые технологии</a:t>
            </a:r>
          </a:p>
          <a:p>
            <a:pPr marL="342900" indent="-342900" algn="just">
              <a:buFontTx/>
              <a:buChar char="-"/>
              <a:defRPr/>
            </a:pP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Основы теории информации</a:t>
            </a:r>
          </a:p>
          <a:p>
            <a:pPr algn="just">
              <a:defRPr/>
            </a:pPr>
            <a:endParaRPr lang="ru-RU" sz="2000" dirty="0"/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ED10FD-5CC4-4E88-A803-75F9ECAF4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729"/>
          <a:stretch/>
        </p:blipFill>
        <p:spPr>
          <a:xfrm>
            <a:off x="8370300" y="3249348"/>
            <a:ext cx="1431047" cy="142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DF6ED9-13AF-492B-97E9-29B879C8D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6853099" y="2623998"/>
            <a:ext cx="1594889" cy="142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F10BFA9-A168-4829-8813-8D35E386B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10292302" y="3074625"/>
            <a:ext cx="1625821" cy="122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984ABFF-0AA0-441D-8BC3-0EBFE7FC1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862" y="2086962"/>
            <a:ext cx="1352080" cy="135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133F930-F978-4ABE-9FE6-41CE129F7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44" y="4826066"/>
            <a:ext cx="1772785" cy="167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AA695A9-E807-45C5-BB3D-E74EB73DB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8639" y="4213790"/>
            <a:ext cx="1442338" cy="108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1A6E84C-0825-483D-94AC-B4C9BA18F9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6861" y="5309108"/>
            <a:ext cx="1544657" cy="109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26939" y="188640"/>
            <a:ext cx="115353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Направление «Управление качеством» (УПРК)</a:t>
            </a:r>
          </a:p>
          <a:p>
            <a:pPr algn="ctr"/>
            <a:r>
              <a:rPr lang="ru-RU" sz="2000" b="1" u="sng" dirty="0"/>
              <a:t>2. </a:t>
            </a:r>
            <a:r>
              <a:rPr lang="ru-RU" b="1" u="sng" dirty="0"/>
              <a:t>Группа дисциплин </a:t>
            </a:r>
            <a:endParaRPr lang="ru-RU" b="1" u="sng" dirty="0">
              <a:solidFill>
                <a:srgbClr val="7030A0"/>
              </a:solidFill>
            </a:endParaRP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«МАТЕМАТИЧЕСКИЙ И СИСТЕМНЫЙ АНАЛИЗ ДАННЫХ»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Обработка экспериментальной информации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Статистические методы в </a:t>
            </a:r>
            <a:r>
              <a:rPr lang="ru-RU" dirty="0">
                <a:solidFill>
                  <a:schemeClr val="tx1"/>
                </a:solidFill>
              </a:rPr>
              <a:t>управлении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Численные методы в </a:t>
            </a:r>
            <a:r>
              <a:rPr lang="ru-RU" dirty="0">
                <a:solidFill>
                  <a:schemeClr val="tx1"/>
                </a:solidFill>
              </a:rPr>
              <a:t>управлении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Надежность организационно-технических систем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Средства обработки данных в </a:t>
            </a:r>
            <a:r>
              <a:rPr lang="ru-RU" dirty="0">
                <a:solidFill>
                  <a:schemeClr val="tx1"/>
                </a:solidFill>
              </a:rPr>
              <a:t>управлении качеством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Системный анализ и исследование операций</a:t>
            </a:r>
          </a:p>
          <a:p>
            <a:pPr algn="just">
              <a:defRPr/>
            </a:pPr>
            <a:endParaRPr lang="ru-RU" b="1" u="sng" dirty="0"/>
          </a:p>
          <a:p>
            <a:pPr indent="1884363" algn="just">
              <a:defRPr/>
            </a:pPr>
            <a:r>
              <a:rPr lang="ru-RU" b="1" u="sng" dirty="0">
                <a:solidFill>
                  <a:srgbClr val="C00000"/>
                </a:solidFill>
              </a:rPr>
              <a:t>Изучаются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</a:p>
          <a:p>
            <a:pPr algn="just">
              <a:defRPr/>
            </a:pPr>
            <a:r>
              <a:rPr lang="ru-RU" sz="20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Основные принципы сбора и обработки данных.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Статистический анализ данных.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Теория вероятностей.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Теория надежности систем.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Численные методы обработки данных.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Методы вычислительной математики.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/>
              <a:t>Системный анализ и элементы теории игр.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C742AB-108E-4D02-80E9-00FAF501A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524569" y="3026262"/>
            <a:ext cx="1853703" cy="118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C1EC18C-2C83-4BEF-A2EF-A5410D71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96" y="4117783"/>
            <a:ext cx="2232248" cy="185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2DA1589-B2B1-459D-8A0A-D5C7C1BB4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355" y="3319570"/>
            <a:ext cx="2239739" cy="185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F9DF3B0-D930-43F2-AD21-2E9BAEB73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501" y="2149074"/>
            <a:ext cx="1109685" cy="234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551DBBC-7981-4DB9-B7B0-08B8A8D1E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34" y="4901125"/>
            <a:ext cx="1981372" cy="140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90B3D51-AA47-4C40-B5AF-C3133F2F2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004" y="4773098"/>
            <a:ext cx="1931048" cy="166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26939" y="188640"/>
            <a:ext cx="11535320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Направление «Управление качеством» (УПРК)</a:t>
            </a:r>
          </a:p>
          <a:p>
            <a:pPr algn="ctr"/>
            <a:r>
              <a:rPr lang="ru-RU" sz="2000" b="1" u="sng" dirty="0"/>
              <a:t>3. </a:t>
            </a:r>
            <a:r>
              <a:rPr lang="ru-RU" b="1" u="sng" dirty="0"/>
              <a:t>Группа дисциплин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«ПРИНЯТИЕ РЕШЕНИЙ И УПРАВЛЕНИЕ»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Методы принятия решений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Принятие решений в условии неопределенности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Менеджмент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Основы теории управления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Управление предприятием</a:t>
            </a:r>
          </a:p>
          <a:p>
            <a:pPr indent="4572000" algn="just">
              <a:spcBef>
                <a:spcPts val="600"/>
              </a:spcBef>
              <a:defRPr/>
            </a:pPr>
            <a:r>
              <a:rPr lang="ru-RU" b="1" u="sng" dirty="0">
                <a:solidFill>
                  <a:srgbClr val="C00000"/>
                </a:solidFill>
              </a:rPr>
              <a:t>Изучаются</a:t>
            </a:r>
            <a:r>
              <a:rPr lang="en-US" b="1" u="sng" dirty="0">
                <a:solidFill>
                  <a:srgbClr val="C00000"/>
                </a:solidFill>
              </a:rPr>
              <a:t>:</a:t>
            </a:r>
            <a:endParaRPr lang="ru-RU" b="1" u="sng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en-US" b="1" u="sng" dirty="0"/>
          </a:p>
          <a:p>
            <a:pPr algn="just">
              <a:defRPr/>
            </a:pPr>
            <a:endParaRPr lang="ru-RU" b="1" u="sng" dirty="0"/>
          </a:p>
          <a:p>
            <a:pPr marL="285750" indent="-285750" algn="just">
              <a:buFontTx/>
              <a:buChar char="-"/>
              <a:defRPr/>
            </a:pP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MES-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система управления и оптимизации производственной 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времени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 Предприятия –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решений для эффективного управления цифровым предприятием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Studio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бизнес процессов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alt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AnyLogi</a:t>
            </a:r>
            <a:r>
              <a:rPr lang="en-US" alt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Имитационное моделирование бизнес процессов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Studio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регламентирующей документации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1C: 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(Автоматизация процессов предприятия)</a:t>
            </a:r>
            <a:r>
              <a:rPr lang="de-DE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/>
          </a:p>
          <a:p>
            <a:pPr algn="just">
              <a:defRPr/>
            </a:pPr>
            <a:r>
              <a:rPr lang="ru-RU" sz="2000" dirty="0"/>
              <a:t> 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1AF898-B689-4A10-966A-CF2EBFA23DB8}"/>
              </a:ext>
            </a:extLst>
          </p:cNvPr>
          <p:cNvSpPr txBox="1"/>
          <p:nvPr/>
        </p:nvSpPr>
        <p:spPr>
          <a:xfrm>
            <a:off x="6050732" y="1234637"/>
            <a:ext cx="3638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ru-RU" dirty="0"/>
              <a:t>Управление процессами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Управление персоналом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Управление рисками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dirty="0"/>
              <a:t>Моделирование бизнес процессов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B1143A-3A20-4796-BFDC-862C4920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979" y="1834802"/>
            <a:ext cx="2341983" cy="174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75D653-5A61-46E8-94B3-53254A29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81" y="0"/>
            <a:ext cx="2518330" cy="2174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CA4209-429E-44F3-9F45-42EE8E9CD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770" y="4984700"/>
            <a:ext cx="1872819" cy="13407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A8F5FE-2556-4E39-865B-678A4B4AD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455" y="4957591"/>
            <a:ext cx="1834828" cy="13284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836D52B-01BF-49DC-9A6F-78B1F8759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144" y="4957591"/>
            <a:ext cx="1834828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390AC7-ADC5-4ECA-A874-58B5E10572C3}"/>
              </a:ext>
            </a:extLst>
          </p:cNvPr>
          <p:cNvSpPr/>
          <p:nvPr/>
        </p:nvSpPr>
        <p:spPr>
          <a:xfrm>
            <a:off x="26939" y="188640"/>
            <a:ext cx="115353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Направление «Управление качеством» (УПРК)</a:t>
            </a:r>
          </a:p>
          <a:p>
            <a:pPr algn="ctr"/>
            <a:r>
              <a:rPr lang="ru-RU" sz="2000" b="1" u="sng" dirty="0"/>
              <a:t>3. </a:t>
            </a:r>
            <a:r>
              <a:rPr lang="ru-RU" b="1" u="sng" dirty="0"/>
              <a:t>Группа дисциплин </a:t>
            </a:r>
          </a:p>
          <a:p>
            <a:pPr algn="ctr"/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«ПРИНЯТИЕ РЕШЕНИЙ И УПРАВЛЕНИЕ»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7000BA-89FC-43D2-81B5-9AF15B81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22" y="2145897"/>
            <a:ext cx="4465823" cy="19457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7BDBBC-AF09-4226-968E-8F1490CAECD3}"/>
              </a:ext>
            </a:extLst>
          </p:cNvPr>
          <p:cNvSpPr txBox="1"/>
          <p:nvPr/>
        </p:nvSpPr>
        <p:spPr>
          <a:xfrm>
            <a:off x="3792422" y="1699067"/>
            <a:ext cx="418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Анализ бизнес процессов </a:t>
            </a:r>
            <a:r>
              <a:rPr lang="en-US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Studio </a:t>
            </a: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DEF6F3-BD17-4A7B-93CF-D5EEDD56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2" y="3257811"/>
            <a:ext cx="4896544" cy="25671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C785E7-488B-42BF-AFBC-FDCC554DE5B6}"/>
              </a:ext>
            </a:extLst>
          </p:cNvPr>
          <p:cNvSpPr txBox="1"/>
          <p:nvPr/>
        </p:nvSpPr>
        <p:spPr>
          <a:xfrm>
            <a:off x="339408" y="5805264"/>
            <a:ext cx="4627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Проектирование бизнес процессов </a:t>
            </a:r>
            <a:r>
              <a:rPr lang="en-US" sz="1600" b="1" dirty="0">
                <a:solidFill>
                  <a:srgbClr val="7030A0"/>
                </a:solidFill>
              </a:rPr>
              <a:t>IDEF0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4" name="Picture 4" descr="https://i.ytimg.com/vi/9XrNj9wbGNc/maxresdefault.jpg">
            <a:extLst>
              <a:ext uri="{FF2B5EF4-FFF2-40B4-BE49-F238E27FC236}">
                <a16:creationId xmlns="" xmlns:a16="http://schemas.microsoft.com/office/drawing/2014/main" id="{0AB3F7C4-07D6-427B-9F68-BDFAFA9E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4" y="1702936"/>
            <a:ext cx="3641378" cy="2048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AD8321-6011-4F7A-975D-74C3B819FD6B}"/>
              </a:ext>
            </a:extLst>
          </p:cNvPr>
          <p:cNvSpPr txBox="1"/>
          <p:nvPr/>
        </p:nvSpPr>
        <p:spPr>
          <a:xfrm>
            <a:off x="184994" y="1052736"/>
            <a:ext cx="418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 Предприятия –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С: Предприятие»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0B32542-D298-4113-A900-955FFD6905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992" b="13153"/>
          <a:stretch/>
        </p:blipFill>
        <p:spPr>
          <a:xfrm>
            <a:off x="7912944" y="1579647"/>
            <a:ext cx="4061414" cy="21996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86CF3A-5E57-499B-B22E-DBA4F2653119}"/>
              </a:ext>
            </a:extLst>
          </p:cNvPr>
          <p:cNvSpPr txBox="1"/>
          <p:nvPr/>
        </p:nvSpPr>
        <p:spPr>
          <a:xfrm>
            <a:off x="8656223" y="8865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Имитационное моделирование бизнес процессов </a:t>
            </a:r>
            <a:r>
              <a:rPr lang="en-US" sz="1600" b="1" dirty="0" err="1">
                <a:solidFill>
                  <a:srgbClr val="7030A0"/>
                </a:solidFill>
              </a:rPr>
              <a:t>AnyLogic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2463AB6-C9C6-42D2-B822-5A7B1013D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0502" y="3850112"/>
            <a:ext cx="4164097" cy="22163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56C2C77-37B3-4AB1-8423-B6B8B1BFDC26}"/>
              </a:ext>
            </a:extLst>
          </p:cNvPr>
          <p:cNvSpPr txBox="1"/>
          <p:nvPr/>
        </p:nvSpPr>
        <p:spPr>
          <a:xfrm>
            <a:off x="5249660" y="4509120"/>
            <a:ext cx="2352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Big Data</a:t>
            </a:r>
            <a:r>
              <a:rPr lang="ru-RU" sz="1600" dirty="0"/>
              <a:t>,</a:t>
            </a:r>
            <a:endParaRPr lang="en-US" sz="1600" dirty="0"/>
          </a:p>
          <a:p>
            <a:pPr algn="ctr"/>
            <a:r>
              <a:rPr lang="ru-RU" sz="1600" dirty="0"/>
              <a:t>Аналитика производственных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861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1" id="{4F5DDAE7-6273-4E71-988A-ECC06D68DDF6}" vid="{B5FBA790-5CE4-44E0-8813-6795AACB3AC7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A65F4C"/>
      </a:accent2>
      <a:accent3>
        <a:srgbClr val="5D5C5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7760</TotalTime>
  <Words>820</Words>
  <Application>Microsoft Office PowerPoint</Application>
  <PresentationFormat>Произвольный</PresentationFormat>
  <Paragraphs>241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Специальное оформление</vt:lpstr>
      <vt:lpstr>Тема1</vt:lpstr>
      <vt:lpstr>1_Специальное оформление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semenovkv@minprom.gov.ru</dc:creator>
  <cp:lastModifiedBy>Петров Дмитрий Юрьевич</cp:lastModifiedBy>
  <cp:revision>798</cp:revision>
  <cp:lastPrinted>2019-06-06T07:04:21Z</cp:lastPrinted>
  <dcterms:modified xsi:type="dcterms:W3CDTF">2020-06-08T11:52:40Z</dcterms:modified>
</cp:coreProperties>
</file>