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tags/tag10.xml" ContentType="application/vnd.openxmlformats-officedocument.presentationml.tag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420" r:id="rId2"/>
    <p:sldId id="458" r:id="rId3"/>
    <p:sldId id="462" r:id="rId4"/>
    <p:sldId id="464" r:id="rId5"/>
    <p:sldId id="451" r:id="rId6"/>
    <p:sldId id="452" r:id="rId7"/>
    <p:sldId id="453" r:id="rId8"/>
    <p:sldId id="455" r:id="rId9"/>
    <p:sldId id="456" r:id="rId10"/>
    <p:sldId id="457" r:id="rId11"/>
    <p:sldId id="465" r:id="rId12"/>
    <p:sldId id="460" r:id="rId13"/>
  </p:sldIdLst>
  <p:sldSz cx="9144000" cy="6858000" type="screen4x3"/>
  <p:notesSz cx="6797675" cy="9856788"/>
  <p:custDataLst>
    <p:tags r:id="rId16"/>
  </p:custData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6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Zen" initials="" lastIdx="3" clrIdx="0"/>
  <p:cmAuthor id="1" name="Ольховик Александра Олеговна" initials="" lastIdx="1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EFF0F1"/>
    <a:srgbClr val="E9EA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62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746" y="108"/>
      </p:cViewPr>
      <p:guideLst>
        <p:guide orient="horz" pos="3861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9" d="100"/>
          <a:sy n="59" d="100"/>
        </p:scale>
        <p:origin x="-3216" y="-67"/>
      </p:cViewPr>
      <p:guideLst>
        <p:guide orient="horz" pos="3104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nikitabolshakov\Downloads\Telegram%20Desktop\&#1058;&#1072;&#1073;&#1083;&#1080;&#1094;&#1099;%20&#1087;&#1086;%20&#1089;&#1083;&#1072;&#1080;&#774;&#1076;&#1072;&#1084;%20(2)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nikitabolshakov\Downloads\Telegram%20Desktop\&#1058;&#1072;&#1073;&#1083;&#1080;&#1094;&#1099;%20&#1087;&#1086;%20&#1089;&#1083;&#1072;&#1080;&#774;&#1076;&#1072;&#1084;%20(2)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Users\nikitabolshakov\Downloads\Telegram%20Desktop\&#1058;&#1072;&#1073;&#1083;&#1080;&#1094;&#1099;%20&#1087;&#1086;%20&#1089;&#1083;&#1072;&#1080;&#774;&#1076;&#1072;&#1084;%20(2)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A38-8845-A8BB-7DF1A5D22BC7}"/>
              </c:ext>
            </c:extLst>
          </c:dPt>
          <c:dPt>
            <c:idx val="1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A38-8845-A8BB-7DF1A5D22BC7}"/>
              </c:ext>
            </c:extLst>
          </c:dPt>
          <c:dPt>
            <c:idx val="2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A38-8845-A8BB-7DF1A5D22BC7}"/>
              </c:ext>
            </c:extLst>
          </c:dPt>
          <c:dPt>
            <c:idx val="3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A38-8845-A8BB-7DF1A5D22BC7}"/>
              </c:ext>
            </c:extLst>
          </c:dPt>
          <c:dLbls>
            <c:dLbl>
              <c:idx val="0"/>
              <c:layout>
                <c:manualLayout>
                  <c:x val="9.2231368196972488E-2"/>
                  <c:y val="5.632370550455386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8.8830336494708728E-2"/>
                      <c:h val="2.1723091065229745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4A38-8845-A8BB-7DF1A5D22BC7}"/>
                </c:ext>
              </c:extLst>
            </c:dLbl>
            <c:dLbl>
              <c:idx val="1"/>
              <c:layout>
                <c:manualLayout>
                  <c:x val="-0.10664251947774896"/>
                  <c:y val="-1.792114695340497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4A38-8845-A8BB-7DF1A5D22BC7}"/>
                </c:ext>
              </c:extLst>
            </c:dLbl>
            <c:dLbl>
              <c:idx val="2"/>
              <c:layout>
                <c:manualLayout>
                  <c:x val="-0.10087805896543818"/>
                  <c:y val="-6.1443932411674396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4A38-8845-A8BB-7DF1A5D22BC7}"/>
                </c:ext>
              </c:extLst>
            </c:dLbl>
            <c:dLbl>
              <c:idx val="3"/>
              <c:layout>
                <c:manualLayout>
                  <c:x val="-3.7468993330020003E-2"/>
                  <c:y val="-9.2165898617511552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4A38-8845-A8BB-7DF1A5D22BC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Лист1!$B$93:$B$96</c:f>
              <c:strCache>
                <c:ptCount val="4"/>
                <c:pt idx="0">
                  <c:v>г. Саратов </c:v>
                </c:pt>
                <c:pt idx="1">
                  <c:v>Саратовский район</c:v>
                </c:pt>
                <c:pt idx="2">
                  <c:v>г. Энгельс и Энгельсский район</c:v>
                </c:pt>
                <c:pt idx="3">
                  <c:v>пос. Татищево и Татищевский район</c:v>
                </c:pt>
              </c:strCache>
            </c:strRef>
          </c:cat>
          <c:val>
            <c:numRef>
              <c:f>Лист1!$C$93:$C$96</c:f>
              <c:numCache>
                <c:formatCode>0.0%</c:formatCode>
                <c:ptCount val="4"/>
                <c:pt idx="0">
                  <c:v>0.746000000000001</c:v>
                </c:pt>
                <c:pt idx="1">
                  <c:v>6.4000000000000112E-2</c:v>
                </c:pt>
                <c:pt idx="2">
                  <c:v>0.10100000000000002</c:v>
                </c:pt>
                <c:pt idx="3" formatCode="0%">
                  <c:v>9.0000000000000066E-2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A38-8845-A8BB-7DF1A5D22BC7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zero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'слайд 3'!$D$4</c:f>
              <c:strCache>
                <c:ptCount val="1"/>
                <c:pt idx="0">
                  <c:v>Саратов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'слайд 3'!$C$5:$C$9</c:f>
              <c:strCache>
                <c:ptCount val="5"/>
                <c:pt idx="0">
                  <c:v>Общее</c:v>
                </c:pt>
                <c:pt idx="1">
                  <c:v>Среднее профессиональное</c:v>
                </c:pt>
                <c:pt idx="2">
                  <c:v>Высшее - бакалавриат</c:v>
                </c:pt>
                <c:pt idx="3">
                  <c:v>Высшее - специалитет и магистратура</c:v>
                </c:pt>
                <c:pt idx="4">
                  <c:v>Высшее - аспирантура (законченная), научная степень</c:v>
                </c:pt>
              </c:strCache>
            </c:strRef>
          </c:cat>
          <c:val>
            <c:numRef>
              <c:f>'слайд 3'!$D$5:$D$9</c:f>
              <c:numCache>
                <c:formatCode>0%</c:formatCode>
                <c:ptCount val="5"/>
                <c:pt idx="0">
                  <c:v>0.14400000000000004</c:v>
                </c:pt>
                <c:pt idx="1">
                  <c:v>0.221</c:v>
                </c:pt>
                <c:pt idx="2">
                  <c:v>0.20200000000000001</c:v>
                </c:pt>
                <c:pt idx="3">
                  <c:v>0.3710000000000005</c:v>
                </c:pt>
                <c:pt idx="4">
                  <c:v>6.2000000000000034E-2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134-9047-B5FD-FBCD8A231982}"/>
            </c:ext>
          </c:extLst>
        </c:ser>
        <c:ser>
          <c:idx val="1"/>
          <c:order val="1"/>
          <c:tx>
            <c:strRef>
              <c:f>'слайд 3'!$E$4</c:f>
              <c:strCache>
                <c:ptCount val="1"/>
                <c:pt idx="0">
                  <c:v>Саратовский район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'слайд 3'!$C$5:$C$9</c:f>
              <c:strCache>
                <c:ptCount val="5"/>
                <c:pt idx="0">
                  <c:v>Общее</c:v>
                </c:pt>
                <c:pt idx="1">
                  <c:v>Среднее профессиональное</c:v>
                </c:pt>
                <c:pt idx="2">
                  <c:v>Высшее - бакалавриат</c:v>
                </c:pt>
                <c:pt idx="3">
                  <c:v>Высшее - специалитет и магистратура</c:v>
                </c:pt>
                <c:pt idx="4">
                  <c:v>Высшее - аспирантура (законченная), научная степень</c:v>
                </c:pt>
              </c:strCache>
            </c:strRef>
          </c:cat>
          <c:val>
            <c:numRef>
              <c:f>'слайд 3'!$E$5:$E$9</c:f>
              <c:numCache>
                <c:formatCode>0%</c:formatCode>
                <c:ptCount val="5"/>
                <c:pt idx="0">
                  <c:v>0.14200000000000004</c:v>
                </c:pt>
                <c:pt idx="1">
                  <c:v>0.25</c:v>
                </c:pt>
                <c:pt idx="2">
                  <c:v>0.21100000000000024</c:v>
                </c:pt>
                <c:pt idx="3">
                  <c:v>0.29500000000000032</c:v>
                </c:pt>
                <c:pt idx="4">
                  <c:v>0.10100000000000002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134-9047-B5FD-FBCD8A231982}"/>
            </c:ext>
          </c:extLst>
        </c:ser>
        <c:ser>
          <c:idx val="2"/>
          <c:order val="2"/>
          <c:tx>
            <c:strRef>
              <c:f>'слайд 3'!$F$4</c:f>
              <c:strCache>
                <c:ptCount val="1"/>
                <c:pt idx="0">
                  <c:v>Энгельсский район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'слайд 3'!$C$5:$C$9</c:f>
              <c:strCache>
                <c:ptCount val="5"/>
                <c:pt idx="0">
                  <c:v>Общее</c:v>
                </c:pt>
                <c:pt idx="1">
                  <c:v>Среднее профессиональное</c:v>
                </c:pt>
                <c:pt idx="2">
                  <c:v>Высшее - бакалавриат</c:v>
                </c:pt>
                <c:pt idx="3">
                  <c:v>Высшее - специалитет и магистратура</c:v>
                </c:pt>
                <c:pt idx="4">
                  <c:v>Высшее - аспирантура (законченная), научная степень</c:v>
                </c:pt>
              </c:strCache>
            </c:strRef>
          </c:cat>
          <c:val>
            <c:numRef>
              <c:f>'слайд 3'!$F$5:$F$9</c:f>
              <c:numCache>
                <c:formatCode>0%</c:formatCode>
                <c:ptCount val="5"/>
                <c:pt idx="0">
                  <c:v>0.114</c:v>
                </c:pt>
                <c:pt idx="1">
                  <c:v>0.22500000000000001</c:v>
                </c:pt>
                <c:pt idx="2">
                  <c:v>0.252</c:v>
                </c:pt>
                <c:pt idx="3">
                  <c:v>0.38200000000000056</c:v>
                </c:pt>
                <c:pt idx="4">
                  <c:v>2.7000000000000045E-2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134-9047-B5FD-FBCD8A231982}"/>
            </c:ext>
          </c:extLst>
        </c:ser>
        <c:ser>
          <c:idx val="3"/>
          <c:order val="3"/>
          <c:tx>
            <c:strRef>
              <c:f>'слайд 3'!$G$4</c:f>
              <c:strCache>
                <c:ptCount val="1"/>
                <c:pt idx="0">
                  <c:v>Татищевский район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'слайд 3'!$C$5:$C$9</c:f>
              <c:strCache>
                <c:ptCount val="5"/>
                <c:pt idx="0">
                  <c:v>Общее</c:v>
                </c:pt>
                <c:pt idx="1">
                  <c:v>Среднее профессиональное</c:v>
                </c:pt>
                <c:pt idx="2">
                  <c:v>Высшее - бакалавриат</c:v>
                </c:pt>
                <c:pt idx="3">
                  <c:v>Высшее - специалитет и магистратура</c:v>
                </c:pt>
                <c:pt idx="4">
                  <c:v>Высшее - аспирантура (законченная), научная степень</c:v>
                </c:pt>
              </c:strCache>
            </c:strRef>
          </c:cat>
          <c:val>
            <c:numRef>
              <c:f>'слайд 3'!$G$5:$G$9</c:f>
              <c:numCache>
                <c:formatCode>0%</c:formatCode>
                <c:ptCount val="5"/>
                <c:pt idx="0">
                  <c:v>8.5000000000000006E-2</c:v>
                </c:pt>
                <c:pt idx="1">
                  <c:v>0.40700000000000008</c:v>
                </c:pt>
                <c:pt idx="2">
                  <c:v>0.3090000000000005</c:v>
                </c:pt>
                <c:pt idx="3">
                  <c:v>0.19900000000000001</c:v>
                </c:pt>
                <c:pt idx="4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134-9047-B5FD-FBCD8A23198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axId val="39277696"/>
        <c:axId val="39279232"/>
      </c:barChart>
      <c:catAx>
        <c:axId val="3927769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279232"/>
        <c:crosses val="autoZero"/>
        <c:auto val="1"/>
        <c:lblAlgn val="ctr"/>
        <c:lblOffset val="100"/>
        <c:noMultiLvlLbl val="0"/>
      </c:catAx>
      <c:valAx>
        <c:axId val="39279232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one"/>
        <c:crossAx val="392776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Лист1!$C$2</c:f>
              <c:strCache>
                <c:ptCount val="1"/>
                <c:pt idx="0">
                  <c:v>Саратов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Лист1!$B$3:$B$6</c:f>
              <c:strCache>
                <c:ptCount val="4"/>
                <c:pt idx="0">
                  <c:v>Хотелось бы переехать в ближайшее время</c:v>
                </c:pt>
                <c:pt idx="1">
                  <c:v>Хотелось бы переехать через несколько лет</c:v>
                </c:pt>
                <c:pt idx="2">
                  <c:v>Хотелось бы остаться жить здесь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Лист1!$C$3:$C$6</c:f>
              <c:numCache>
                <c:formatCode>0%</c:formatCode>
                <c:ptCount val="4"/>
                <c:pt idx="0">
                  <c:v>0.25</c:v>
                </c:pt>
                <c:pt idx="1">
                  <c:v>0.34</c:v>
                </c:pt>
                <c:pt idx="2">
                  <c:v>0.23</c:v>
                </c:pt>
                <c:pt idx="3">
                  <c:v>0.19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A6D-8141-B1D1-9BDD687723BB}"/>
            </c:ext>
          </c:extLst>
        </c:ser>
        <c:ser>
          <c:idx val="1"/>
          <c:order val="1"/>
          <c:tx>
            <c:strRef>
              <c:f>Лист1!$D$2</c:f>
              <c:strCache>
                <c:ptCount val="1"/>
                <c:pt idx="0">
                  <c:v>Саратовский район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Лист1!$B$3:$B$6</c:f>
              <c:strCache>
                <c:ptCount val="4"/>
                <c:pt idx="0">
                  <c:v>Хотелось бы переехать в ближайшее время</c:v>
                </c:pt>
                <c:pt idx="1">
                  <c:v>Хотелось бы переехать через несколько лет</c:v>
                </c:pt>
                <c:pt idx="2">
                  <c:v>Хотелось бы остаться жить здесь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Лист1!$D$3:$D$6</c:f>
              <c:numCache>
                <c:formatCode>0%</c:formatCode>
                <c:ptCount val="4"/>
                <c:pt idx="0">
                  <c:v>0.23</c:v>
                </c:pt>
                <c:pt idx="1">
                  <c:v>0.25</c:v>
                </c:pt>
                <c:pt idx="2">
                  <c:v>0.34</c:v>
                </c:pt>
                <c:pt idx="3">
                  <c:v>0.17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A6D-8141-B1D1-9BDD687723BB}"/>
            </c:ext>
          </c:extLst>
        </c:ser>
        <c:ser>
          <c:idx val="2"/>
          <c:order val="2"/>
          <c:tx>
            <c:strRef>
              <c:f>Лист1!$E$2</c:f>
              <c:strCache>
                <c:ptCount val="1"/>
                <c:pt idx="0">
                  <c:v>Энгельсский район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Лист1!$B$3:$B$6</c:f>
              <c:strCache>
                <c:ptCount val="4"/>
                <c:pt idx="0">
                  <c:v>Хотелось бы переехать в ближайшее время</c:v>
                </c:pt>
                <c:pt idx="1">
                  <c:v>Хотелось бы переехать через несколько лет</c:v>
                </c:pt>
                <c:pt idx="2">
                  <c:v>Хотелось бы остаться жить здесь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Лист1!$E$3:$E$6</c:f>
              <c:numCache>
                <c:formatCode>0%</c:formatCode>
                <c:ptCount val="4"/>
                <c:pt idx="0">
                  <c:v>0.30000000000000032</c:v>
                </c:pt>
                <c:pt idx="1">
                  <c:v>0.28000000000000008</c:v>
                </c:pt>
                <c:pt idx="2">
                  <c:v>0.24000000000000021</c:v>
                </c:pt>
                <c:pt idx="3">
                  <c:v>0.18000000000000024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A6D-8141-B1D1-9BDD687723BB}"/>
            </c:ext>
          </c:extLst>
        </c:ser>
        <c:ser>
          <c:idx val="3"/>
          <c:order val="3"/>
          <c:tx>
            <c:strRef>
              <c:f>Лист1!$F$2</c:f>
              <c:strCache>
                <c:ptCount val="1"/>
                <c:pt idx="0">
                  <c:v>Татищевский район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Лист1!$B$3:$B$6</c:f>
              <c:strCache>
                <c:ptCount val="4"/>
                <c:pt idx="0">
                  <c:v>Хотелось бы переехать в ближайшее время</c:v>
                </c:pt>
                <c:pt idx="1">
                  <c:v>Хотелось бы переехать через несколько лет</c:v>
                </c:pt>
                <c:pt idx="2">
                  <c:v>Хотелось бы остаться жить здесь</c:v>
                </c:pt>
                <c:pt idx="3">
                  <c:v>Затрудняюсь ответить</c:v>
                </c:pt>
              </c:strCache>
            </c:strRef>
          </c:cat>
          <c:val>
            <c:numRef>
              <c:f>Лист1!$F$3:$F$6</c:f>
              <c:numCache>
                <c:formatCode>0%</c:formatCode>
                <c:ptCount val="4"/>
                <c:pt idx="0">
                  <c:v>0.15000000000000024</c:v>
                </c:pt>
                <c:pt idx="1">
                  <c:v>0.30000000000000032</c:v>
                </c:pt>
                <c:pt idx="2">
                  <c:v>0.44</c:v>
                </c:pt>
                <c:pt idx="3">
                  <c:v>0.11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A6D-8141-B1D1-9BDD687723B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9385728"/>
        <c:axId val="39403904"/>
      </c:barChart>
      <c:catAx>
        <c:axId val="3938572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403904"/>
        <c:crosses val="autoZero"/>
        <c:auto val="1"/>
        <c:lblAlgn val="ctr"/>
        <c:lblOffset val="100"/>
        <c:noMultiLvlLbl val="0"/>
      </c:catAx>
      <c:valAx>
        <c:axId val="3940390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one"/>
        <c:crossAx val="393857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Лист1!$C$14</c:f>
              <c:strCache>
                <c:ptCount val="1"/>
                <c:pt idx="0">
                  <c:v>Саратов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Лист1!$B$15:$B$18</c:f>
              <c:strCache>
                <c:ptCount val="4"/>
                <c:pt idx="0">
                  <c:v>В пределах Саратовской агломерации</c:v>
                </c:pt>
                <c:pt idx="1">
                  <c:v>В пределах Саратовской области</c:v>
                </c:pt>
                <c:pt idx="2">
                  <c:v>В пределах страны</c:v>
                </c:pt>
                <c:pt idx="3">
                  <c:v>За рубеж</c:v>
                </c:pt>
              </c:strCache>
            </c:strRef>
          </c:cat>
          <c:val>
            <c:numRef>
              <c:f>Лист1!$C$15:$C$18</c:f>
              <c:numCache>
                <c:formatCode>0%</c:formatCode>
                <c:ptCount val="4"/>
                <c:pt idx="0">
                  <c:v>4.0000000000000022E-2</c:v>
                </c:pt>
                <c:pt idx="1">
                  <c:v>3.0000000000000002E-2</c:v>
                </c:pt>
                <c:pt idx="2">
                  <c:v>0.64000000000000112</c:v>
                </c:pt>
                <c:pt idx="3">
                  <c:v>0.30000000000000032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03A-B84A-B9BE-3C11962503F3}"/>
            </c:ext>
          </c:extLst>
        </c:ser>
        <c:ser>
          <c:idx val="1"/>
          <c:order val="1"/>
          <c:tx>
            <c:strRef>
              <c:f>Лист1!$D$14</c:f>
              <c:strCache>
                <c:ptCount val="1"/>
                <c:pt idx="0">
                  <c:v>Саратовский район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Лист1!$B$15:$B$18</c:f>
              <c:strCache>
                <c:ptCount val="4"/>
                <c:pt idx="0">
                  <c:v>В пределах Саратовской агломерации</c:v>
                </c:pt>
                <c:pt idx="1">
                  <c:v>В пределах Саратовской области</c:v>
                </c:pt>
                <c:pt idx="2">
                  <c:v>В пределах страны</c:v>
                </c:pt>
                <c:pt idx="3">
                  <c:v>За рубеж</c:v>
                </c:pt>
              </c:strCache>
            </c:strRef>
          </c:cat>
          <c:val>
            <c:numRef>
              <c:f>Лист1!$D$15:$D$18</c:f>
              <c:numCache>
                <c:formatCode>0%</c:formatCode>
                <c:ptCount val="4"/>
                <c:pt idx="0">
                  <c:v>3.0000000000000002E-2</c:v>
                </c:pt>
                <c:pt idx="1">
                  <c:v>6.0000000000000032E-2</c:v>
                </c:pt>
                <c:pt idx="2">
                  <c:v>0.67000000000000126</c:v>
                </c:pt>
                <c:pt idx="3">
                  <c:v>0.24000000000000021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03A-B84A-B9BE-3C11962503F3}"/>
            </c:ext>
          </c:extLst>
        </c:ser>
        <c:ser>
          <c:idx val="2"/>
          <c:order val="2"/>
          <c:tx>
            <c:strRef>
              <c:f>Лист1!$E$14</c:f>
              <c:strCache>
                <c:ptCount val="1"/>
                <c:pt idx="0">
                  <c:v>Энгельсский район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Лист1!$B$15:$B$18</c:f>
              <c:strCache>
                <c:ptCount val="4"/>
                <c:pt idx="0">
                  <c:v>В пределах Саратовской агломерации</c:v>
                </c:pt>
                <c:pt idx="1">
                  <c:v>В пределах Саратовской области</c:v>
                </c:pt>
                <c:pt idx="2">
                  <c:v>В пределах страны</c:v>
                </c:pt>
                <c:pt idx="3">
                  <c:v>За рубеж</c:v>
                </c:pt>
              </c:strCache>
            </c:strRef>
          </c:cat>
          <c:val>
            <c:numRef>
              <c:f>Лист1!$E$15:$E$18</c:f>
              <c:numCache>
                <c:formatCode>0%</c:formatCode>
                <c:ptCount val="4"/>
                <c:pt idx="0">
                  <c:v>0</c:v>
                </c:pt>
                <c:pt idx="1">
                  <c:v>2.0000000000000011E-2</c:v>
                </c:pt>
                <c:pt idx="2">
                  <c:v>0.68</c:v>
                </c:pt>
                <c:pt idx="3">
                  <c:v>0.29000000000000031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03A-B84A-B9BE-3C11962503F3}"/>
            </c:ext>
          </c:extLst>
        </c:ser>
        <c:ser>
          <c:idx val="3"/>
          <c:order val="3"/>
          <c:tx>
            <c:strRef>
              <c:f>Лист1!$F$14</c:f>
              <c:strCache>
                <c:ptCount val="1"/>
                <c:pt idx="0">
                  <c:v>Татищевский район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Лист1!$B$15:$B$18</c:f>
              <c:strCache>
                <c:ptCount val="4"/>
                <c:pt idx="0">
                  <c:v>В пределах Саратовской агломерации</c:v>
                </c:pt>
                <c:pt idx="1">
                  <c:v>В пределах Саратовской области</c:v>
                </c:pt>
                <c:pt idx="2">
                  <c:v>В пределах страны</c:v>
                </c:pt>
                <c:pt idx="3">
                  <c:v>За рубеж</c:v>
                </c:pt>
              </c:strCache>
            </c:strRef>
          </c:cat>
          <c:val>
            <c:numRef>
              <c:f>Лист1!$F$15:$F$18</c:f>
              <c:numCache>
                <c:formatCode>0%</c:formatCode>
                <c:ptCount val="4"/>
                <c:pt idx="0">
                  <c:v>4.0000000000000022E-2</c:v>
                </c:pt>
                <c:pt idx="1">
                  <c:v>0.39000000000000057</c:v>
                </c:pt>
                <c:pt idx="2">
                  <c:v>0.49000000000000032</c:v>
                </c:pt>
                <c:pt idx="3">
                  <c:v>9.0000000000000024E-2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03A-B84A-B9BE-3C11962503F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9446400"/>
        <c:axId val="39447936"/>
      </c:barChart>
      <c:catAx>
        <c:axId val="394464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447936"/>
        <c:crosses val="autoZero"/>
        <c:auto val="1"/>
        <c:lblAlgn val="ctr"/>
        <c:lblOffset val="100"/>
        <c:noMultiLvlLbl val="0"/>
      </c:catAx>
      <c:valAx>
        <c:axId val="39447936"/>
        <c:scaling>
          <c:orientation val="minMax"/>
        </c:scaling>
        <c:delete val="1"/>
        <c:axPos val="b"/>
        <c:numFmt formatCode="0%" sourceLinked="1"/>
        <c:majorTickMark val="none"/>
        <c:minorTickMark val="none"/>
        <c:tickLblPos val="none"/>
        <c:crossAx val="39446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'слайд 7'!$C$5</c:f>
              <c:strCache>
                <c:ptCount val="1"/>
                <c:pt idx="0">
                  <c:v>Саратов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'слайд 7'!$B$6:$B$14</c:f>
              <c:strCache>
                <c:ptCount val="9"/>
                <c:pt idx="0">
                  <c:v>Улучшить финансовое благосостояние</c:v>
                </c:pt>
                <c:pt idx="1">
                  <c:v>Улучшить доступ к выбору работы </c:v>
                </c:pt>
                <c:pt idx="2">
                  <c:v>Сменить климатическую зону </c:v>
                </c:pt>
                <c:pt idx="3">
                  <c:v>Улучшить доступ к сфере культуры</c:v>
                </c:pt>
                <c:pt idx="4">
                  <c:v>Улучшить доступ к сфере здравоохранения</c:v>
                </c:pt>
                <c:pt idx="5">
                  <c:v>Начать жизнь с новой страницы </c:v>
                </c:pt>
                <c:pt idx="6">
                  <c:v>Улучшить доступ к образованию</c:v>
                </c:pt>
                <c:pt idx="7">
                  <c:v>Переехать ближе к родственникам </c:v>
                </c:pt>
                <c:pt idx="8">
                  <c:v>Найти спутника жизни</c:v>
                </c:pt>
              </c:strCache>
            </c:strRef>
          </c:cat>
          <c:val>
            <c:numRef>
              <c:f>'слайд 7'!$C$6:$C$14</c:f>
              <c:numCache>
                <c:formatCode>0%</c:formatCode>
                <c:ptCount val="9"/>
                <c:pt idx="0">
                  <c:v>0.62988505747126533</c:v>
                </c:pt>
                <c:pt idx="1">
                  <c:v>0.41609195402298849</c:v>
                </c:pt>
                <c:pt idx="2">
                  <c:v>0.41379310344827575</c:v>
                </c:pt>
                <c:pt idx="3">
                  <c:v>0.26896551724137935</c:v>
                </c:pt>
                <c:pt idx="4">
                  <c:v>0.23678160919540256</c:v>
                </c:pt>
                <c:pt idx="5">
                  <c:v>0.22298850574712673</c:v>
                </c:pt>
                <c:pt idx="6">
                  <c:v>0.20689655172413793</c:v>
                </c:pt>
                <c:pt idx="7">
                  <c:v>7.8160919540229884E-2</c:v>
                </c:pt>
                <c:pt idx="8">
                  <c:v>7.1264367816091953E-2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002-5E46-8E3C-05E2AF02EB92}"/>
            </c:ext>
          </c:extLst>
        </c:ser>
        <c:ser>
          <c:idx val="1"/>
          <c:order val="1"/>
          <c:tx>
            <c:strRef>
              <c:f>'слайд 7'!$D$5</c:f>
              <c:strCache>
                <c:ptCount val="1"/>
                <c:pt idx="0">
                  <c:v>Саратовский район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'слайд 7'!$B$6:$B$14</c:f>
              <c:strCache>
                <c:ptCount val="9"/>
                <c:pt idx="0">
                  <c:v>Улучшить финансовое благосостояние</c:v>
                </c:pt>
                <c:pt idx="1">
                  <c:v>Улучшить доступ к выбору работы </c:v>
                </c:pt>
                <c:pt idx="2">
                  <c:v>Сменить климатическую зону </c:v>
                </c:pt>
                <c:pt idx="3">
                  <c:v>Улучшить доступ к сфере культуры</c:v>
                </c:pt>
                <c:pt idx="4">
                  <c:v>Улучшить доступ к сфере здравоохранения</c:v>
                </c:pt>
                <c:pt idx="5">
                  <c:v>Начать жизнь с новой страницы </c:v>
                </c:pt>
                <c:pt idx="6">
                  <c:v>Улучшить доступ к образованию</c:v>
                </c:pt>
                <c:pt idx="7">
                  <c:v>Переехать ближе к родственникам </c:v>
                </c:pt>
                <c:pt idx="8">
                  <c:v>Найти спутника жизни</c:v>
                </c:pt>
              </c:strCache>
            </c:strRef>
          </c:cat>
          <c:val>
            <c:numRef>
              <c:f>'слайд 7'!$D$6:$D$14</c:f>
              <c:numCache>
                <c:formatCode>0%</c:formatCode>
                <c:ptCount val="9"/>
                <c:pt idx="0">
                  <c:v>0.54545454545454541</c:v>
                </c:pt>
                <c:pt idx="1">
                  <c:v>0.39393939393939464</c:v>
                </c:pt>
                <c:pt idx="2">
                  <c:v>0.30303030303030332</c:v>
                </c:pt>
                <c:pt idx="3">
                  <c:v>0.33333333333333331</c:v>
                </c:pt>
                <c:pt idx="4">
                  <c:v>0.33333333333333331</c:v>
                </c:pt>
                <c:pt idx="5">
                  <c:v>9.0909090909091064E-2</c:v>
                </c:pt>
                <c:pt idx="6">
                  <c:v>0.30303030303030332</c:v>
                </c:pt>
                <c:pt idx="7">
                  <c:v>9.0909090909091064E-2</c:v>
                </c:pt>
                <c:pt idx="8">
                  <c:v>6.0606060606060622E-2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002-5E46-8E3C-05E2AF02EB92}"/>
            </c:ext>
          </c:extLst>
        </c:ser>
        <c:ser>
          <c:idx val="2"/>
          <c:order val="2"/>
          <c:tx>
            <c:strRef>
              <c:f>'слайд 7'!$E$5</c:f>
              <c:strCache>
                <c:ptCount val="1"/>
                <c:pt idx="0">
                  <c:v>Энгельсский район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'слайд 7'!$B$6:$B$14</c:f>
              <c:strCache>
                <c:ptCount val="9"/>
                <c:pt idx="0">
                  <c:v>Улучшить финансовое благосостояние</c:v>
                </c:pt>
                <c:pt idx="1">
                  <c:v>Улучшить доступ к выбору работы </c:v>
                </c:pt>
                <c:pt idx="2">
                  <c:v>Сменить климатическую зону </c:v>
                </c:pt>
                <c:pt idx="3">
                  <c:v>Улучшить доступ к сфере культуры</c:v>
                </c:pt>
                <c:pt idx="4">
                  <c:v>Улучшить доступ к сфере здравоохранения</c:v>
                </c:pt>
                <c:pt idx="5">
                  <c:v>Начать жизнь с новой страницы </c:v>
                </c:pt>
                <c:pt idx="6">
                  <c:v>Улучшить доступ к образованию</c:v>
                </c:pt>
                <c:pt idx="7">
                  <c:v>Переехать ближе к родственникам </c:v>
                </c:pt>
                <c:pt idx="8">
                  <c:v>Найти спутника жизни</c:v>
                </c:pt>
              </c:strCache>
            </c:strRef>
          </c:cat>
          <c:val>
            <c:numRef>
              <c:f>'слайд 7'!$E$6:$E$14</c:f>
              <c:numCache>
                <c:formatCode>0%</c:formatCode>
                <c:ptCount val="9"/>
                <c:pt idx="0">
                  <c:v>0.58641975308641958</c:v>
                </c:pt>
                <c:pt idx="1">
                  <c:v>0.38888888888889045</c:v>
                </c:pt>
                <c:pt idx="2">
                  <c:v>0.49382716049382785</c:v>
                </c:pt>
                <c:pt idx="3">
                  <c:v>0.25308641975308682</c:v>
                </c:pt>
                <c:pt idx="4">
                  <c:v>0.29012345679012325</c:v>
                </c:pt>
                <c:pt idx="5">
                  <c:v>0.16666666666666666</c:v>
                </c:pt>
                <c:pt idx="6">
                  <c:v>0.22839506172839524</c:v>
                </c:pt>
                <c:pt idx="7">
                  <c:v>0.10493827160493827</c:v>
                </c:pt>
                <c:pt idx="8">
                  <c:v>0.11728395061728407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6002-5E46-8E3C-05E2AF02EB92}"/>
            </c:ext>
          </c:extLst>
        </c:ser>
        <c:ser>
          <c:idx val="3"/>
          <c:order val="3"/>
          <c:tx>
            <c:strRef>
              <c:f>'слайд 7'!$F$5</c:f>
              <c:strCache>
                <c:ptCount val="1"/>
                <c:pt idx="0">
                  <c:v>Татищевский район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'слайд 7'!$B$6:$B$14</c:f>
              <c:strCache>
                <c:ptCount val="9"/>
                <c:pt idx="0">
                  <c:v>Улучшить финансовое благосостояние</c:v>
                </c:pt>
                <c:pt idx="1">
                  <c:v>Улучшить доступ к выбору работы </c:v>
                </c:pt>
                <c:pt idx="2">
                  <c:v>Сменить климатическую зону </c:v>
                </c:pt>
                <c:pt idx="3">
                  <c:v>Улучшить доступ к сфере культуры</c:v>
                </c:pt>
                <c:pt idx="4">
                  <c:v>Улучшить доступ к сфере здравоохранения</c:v>
                </c:pt>
                <c:pt idx="5">
                  <c:v>Начать жизнь с новой страницы </c:v>
                </c:pt>
                <c:pt idx="6">
                  <c:v>Улучшить доступ к образованию</c:v>
                </c:pt>
                <c:pt idx="7">
                  <c:v>Переехать ближе к родственникам </c:v>
                </c:pt>
                <c:pt idx="8">
                  <c:v>Найти спутника жизни</c:v>
                </c:pt>
              </c:strCache>
            </c:strRef>
          </c:cat>
          <c:val>
            <c:numRef>
              <c:f>'слайд 7'!$F$6:$F$14</c:f>
              <c:numCache>
                <c:formatCode>0%</c:formatCode>
                <c:ptCount val="9"/>
                <c:pt idx="0">
                  <c:v>0.59259259259259267</c:v>
                </c:pt>
                <c:pt idx="1">
                  <c:v>0.37037037037037146</c:v>
                </c:pt>
                <c:pt idx="2">
                  <c:v>0.2592592592592593</c:v>
                </c:pt>
                <c:pt idx="3">
                  <c:v>0.33333333333333331</c:v>
                </c:pt>
                <c:pt idx="4">
                  <c:v>0.33333333333333331</c:v>
                </c:pt>
                <c:pt idx="5">
                  <c:v>0.29629629629629628</c:v>
                </c:pt>
                <c:pt idx="6">
                  <c:v>0.29629629629629628</c:v>
                </c:pt>
                <c:pt idx="7">
                  <c:v>0.18518518518518548</c:v>
                </c:pt>
                <c:pt idx="8">
                  <c:v>7.407407407407407E-2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6002-5E46-8E3C-05E2AF02EB92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9490688"/>
        <c:axId val="39492224"/>
      </c:barChart>
      <c:catAx>
        <c:axId val="3949068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492224"/>
        <c:crosses val="autoZero"/>
        <c:auto val="1"/>
        <c:lblAlgn val="ctr"/>
        <c:lblOffset val="100"/>
        <c:noMultiLvlLbl val="0"/>
      </c:catAx>
      <c:valAx>
        <c:axId val="3949222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one"/>
        <c:crossAx val="394906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Лист1!$C$22</c:f>
              <c:strCache>
                <c:ptCount val="1"/>
                <c:pt idx="0">
                  <c:v>Саратов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Лист1!$B$23:$B$37</c:f>
              <c:strCache>
                <c:ptCount val="15"/>
                <c:pt idx="0">
                  <c:v>Провожу время  с близкими</c:v>
                </c:pt>
                <c:pt idx="1">
                  <c:v>Отправляюсь в лес, на природу</c:v>
                </c:pt>
                <c:pt idx="2">
                  <c:v>Хожу в кино, театр, музей, на концерт</c:v>
                </c:pt>
                <c:pt idx="3">
                  <c:v>Отправляюсь в парк, прогулочные зоны в городе</c:v>
                </c:pt>
                <c:pt idx="4">
                  <c:v>Занимаюсь своим хобби</c:v>
                </c:pt>
                <c:pt idx="5">
                  <c:v>Смотрю дома фильм, читаю книгу</c:v>
                </c:pt>
                <c:pt idx="6">
                  <c:v>Хожу в кафе, ресторан, бар</c:v>
                </c:pt>
                <c:pt idx="7">
                  <c:v>Езжу в другой город</c:v>
                </c:pt>
                <c:pt idx="8">
                  <c:v>Занимаюсь хозяйственными делами</c:v>
                </c:pt>
                <c:pt idx="9">
                  <c:v>Хожу в ТРЦ, по магазинам</c:v>
                </c:pt>
                <c:pt idx="10">
                  <c:v>Хожу в спортзал, на спортивную площадку</c:v>
                </c:pt>
                <c:pt idx="11">
                  <c:v>Посещаю образовательные / обучающие мероприятия (публичные лекции, воркшопы, мастер-классы и т.д.)</c:v>
                </c:pt>
                <c:pt idx="12">
                  <c:v>Провожу время в социальных сетях, участвую в многопользовательских играх</c:v>
                </c:pt>
                <c:pt idx="13">
                  <c:v>Подрабатываю</c:v>
                </c:pt>
                <c:pt idx="14">
                  <c:v>Занимаюсь волонтерством</c:v>
                </c:pt>
              </c:strCache>
            </c:strRef>
          </c:cat>
          <c:val>
            <c:numRef>
              <c:f>Лист1!$C$23:$C$37</c:f>
              <c:numCache>
                <c:formatCode>0%</c:formatCode>
                <c:ptCount val="15"/>
                <c:pt idx="0">
                  <c:v>0.67000000000000126</c:v>
                </c:pt>
                <c:pt idx="1">
                  <c:v>0.56000000000000005</c:v>
                </c:pt>
                <c:pt idx="2">
                  <c:v>0.46</c:v>
                </c:pt>
                <c:pt idx="3">
                  <c:v>0.45</c:v>
                </c:pt>
                <c:pt idx="4">
                  <c:v>0.42000000000000032</c:v>
                </c:pt>
                <c:pt idx="5">
                  <c:v>0.35000000000000031</c:v>
                </c:pt>
                <c:pt idx="6">
                  <c:v>0.26</c:v>
                </c:pt>
                <c:pt idx="7">
                  <c:v>0.23</c:v>
                </c:pt>
                <c:pt idx="8">
                  <c:v>0.2</c:v>
                </c:pt>
                <c:pt idx="9">
                  <c:v>0.19</c:v>
                </c:pt>
                <c:pt idx="10">
                  <c:v>0.18000000000000024</c:v>
                </c:pt>
                <c:pt idx="11">
                  <c:v>0.1</c:v>
                </c:pt>
                <c:pt idx="12">
                  <c:v>9.0000000000000024E-2</c:v>
                </c:pt>
                <c:pt idx="13">
                  <c:v>7.0000000000000021E-2</c:v>
                </c:pt>
                <c:pt idx="14">
                  <c:v>4.0000000000000022E-2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4E5-844F-ADE7-659A12496917}"/>
            </c:ext>
          </c:extLst>
        </c:ser>
        <c:ser>
          <c:idx val="1"/>
          <c:order val="1"/>
          <c:tx>
            <c:strRef>
              <c:f>Лист1!$D$22</c:f>
              <c:strCache>
                <c:ptCount val="1"/>
                <c:pt idx="0">
                  <c:v>Саратовский район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Лист1!$B$23:$B$37</c:f>
              <c:strCache>
                <c:ptCount val="15"/>
                <c:pt idx="0">
                  <c:v>Провожу время  с близкими</c:v>
                </c:pt>
                <c:pt idx="1">
                  <c:v>Отправляюсь в лес, на природу</c:v>
                </c:pt>
                <c:pt idx="2">
                  <c:v>Хожу в кино, театр, музей, на концерт</c:v>
                </c:pt>
                <c:pt idx="3">
                  <c:v>Отправляюсь в парк, прогулочные зоны в городе</c:v>
                </c:pt>
                <c:pt idx="4">
                  <c:v>Занимаюсь своим хобби</c:v>
                </c:pt>
                <c:pt idx="5">
                  <c:v>Смотрю дома фильм, читаю книгу</c:v>
                </c:pt>
                <c:pt idx="6">
                  <c:v>Хожу в кафе, ресторан, бар</c:v>
                </c:pt>
                <c:pt idx="7">
                  <c:v>Езжу в другой город</c:v>
                </c:pt>
                <c:pt idx="8">
                  <c:v>Занимаюсь хозяйственными делами</c:v>
                </c:pt>
                <c:pt idx="9">
                  <c:v>Хожу в ТРЦ, по магазинам</c:v>
                </c:pt>
                <c:pt idx="10">
                  <c:v>Хожу в спортзал, на спортивную площадку</c:v>
                </c:pt>
                <c:pt idx="11">
                  <c:v>Посещаю образовательные / обучающие мероприятия (публичные лекции, воркшопы, мастер-классы и т.д.)</c:v>
                </c:pt>
                <c:pt idx="12">
                  <c:v>Провожу время в социальных сетях, участвую в многопользовательских играх</c:v>
                </c:pt>
                <c:pt idx="13">
                  <c:v>Подрабатываю</c:v>
                </c:pt>
                <c:pt idx="14">
                  <c:v>Занимаюсь волонтерством</c:v>
                </c:pt>
              </c:strCache>
            </c:strRef>
          </c:cat>
          <c:val>
            <c:numRef>
              <c:f>Лист1!$D$23:$D$37</c:f>
              <c:numCache>
                <c:formatCode>0%</c:formatCode>
                <c:ptCount val="15"/>
                <c:pt idx="0">
                  <c:v>0.74000000000000099</c:v>
                </c:pt>
                <c:pt idx="1">
                  <c:v>0.55000000000000004</c:v>
                </c:pt>
                <c:pt idx="2">
                  <c:v>0.27</c:v>
                </c:pt>
                <c:pt idx="3">
                  <c:v>0.39000000000000057</c:v>
                </c:pt>
                <c:pt idx="4">
                  <c:v>0.29000000000000031</c:v>
                </c:pt>
                <c:pt idx="5">
                  <c:v>0.24000000000000021</c:v>
                </c:pt>
                <c:pt idx="6">
                  <c:v>0.18000000000000024</c:v>
                </c:pt>
                <c:pt idx="7">
                  <c:v>0.24000000000000021</c:v>
                </c:pt>
                <c:pt idx="8">
                  <c:v>0.27</c:v>
                </c:pt>
                <c:pt idx="9">
                  <c:v>0.26</c:v>
                </c:pt>
                <c:pt idx="10">
                  <c:v>8.0000000000000043E-2</c:v>
                </c:pt>
                <c:pt idx="11">
                  <c:v>8.0000000000000043E-2</c:v>
                </c:pt>
                <c:pt idx="12">
                  <c:v>0.05</c:v>
                </c:pt>
                <c:pt idx="13">
                  <c:v>6.0000000000000032E-2</c:v>
                </c:pt>
                <c:pt idx="14">
                  <c:v>6.0000000000000032E-2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4E5-844F-ADE7-659A12496917}"/>
            </c:ext>
          </c:extLst>
        </c:ser>
        <c:ser>
          <c:idx val="2"/>
          <c:order val="2"/>
          <c:tx>
            <c:strRef>
              <c:f>Лист1!$E$22</c:f>
              <c:strCache>
                <c:ptCount val="1"/>
                <c:pt idx="0">
                  <c:v>Энгельсский район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Лист1!$B$23:$B$37</c:f>
              <c:strCache>
                <c:ptCount val="15"/>
                <c:pt idx="0">
                  <c:v>Провожу время  с близкими</c:v>
                </c:pt>
                <c:pt idx="1">
                  <c:v>Отправляюсь в лес, на природу</c:v>
                </c:pt>
                <c:pt idx="2">
                  <c:v>Хожу в кино, театр, музей, на концерт</c:v>
                </c:pt>
                <c:pt idx="3">
                  <c:v>Отправляюсь в парк, прогулочные зоны в городе</c:v>
                </c:pt>
                <c:pt idx="4">
                  <c:v>Занимаюсь своим хобби</c:v>
                </c:pt>
                <c:pt idx="5">
                  <c:v>Смотрю дома фильм, читаю книгу</c:v>
                </c:pt>
                <c:pt idx="6">
                  <c:v>Хожу в кафе, ресторан, бар</c:v>
                </c:pt>
                <c:pt idx="7">
                  <c:v>Езжу в другой город</c:v>
                </c:pt>
                <c:pt idx="8">
                  <c:v>Занимаюсь хозяйственными делами</c:v>
                </c:pt>
                <c:pt idx="9">
                  <c:v>Хожу в ТРЦ, по магазинам</c:v>
                </c:pt>
                <c:pt idx="10">
                  <c:v>Хожу в спортзал, на спортивную площадку</c:v>
                </c:pt>
                <c:pt idx="11">
                  <c:v>Посещаю образовательные / обучающие мероприятия (публичные лекции, воркшопы, мастер-классы и т.д.)</c:v>
                </c:pt>
                <c:pt idx="12">
                  <c:v>Провожу время в социальных сетях, участвую в многопользовательских играх</c:v>
                </c:pt>
                <c:pt idx="13">
                  <c:v>Подрабатываю</c:v>
                </c:pt>
                <c:pt idx="14">
                  <c:v>Занимаюсь волонтерством</c:v>
                </c:pt>
              </c:strCache>
            </c:strRef>
          </c:cat>
          <c:val>
            <c:numRef>
              <c:f>Лист1!$E$23:$E$37</c:f>
              <c:numCache>
                <c:formatCode>0%</c:formatCode>
                <c:ptCount val="15"/>
                <c:pt idx="0">
                  <c:v>0.75000000000000111</c:v>
                </c:pt>
                <c:pt idx="1">
                  <c:v>0.48000000000000032</c:v>
                </c:pt>
                <c:pt idx="2">
                  <c:v>0.45</c:v>
                </c:pt>
                <c:pt idx="3">
                  <c:v>0.41000000000000031</c:v>
                </c:pt>
                <c:pt idx="4">
                  <c:v>0.43000000000000038</c:v>
                </c:pt>
                <c:pt idx="5">
                  <c:v>0.27</c:v>
                </c:pt>
                <c:pt idx="6">
                  <c:v>0.27</c:v>
                </c:pt>
                <c:pt idx="7">
                  <c:v>0.17</c:v>
                </c:pt>
                <c:pt idx="8">
                  <c:v>0.27</c:v>
                </c:pt>
                <c:pt idx="9">
                  <c:v>0.24000000000000021</c:v>
                </c:pt>
                <c:pt idx="10">
                  <c:v>0.14000000000000001</c:v>
                </c:pt>
                <c:pt idx="11">
                  <c:v>0.12000000000000002</c:v>
                </c:pt>
                <c:pt idx="12">
                  <c:v>9.0000000000000024E-2</c:v>
                </c:pt>
                <c:pt idx="13">
                  <c:v>6.0000000000000032E-2</c:v>
                </c:pt>
                <c:pt idx="14">
                  <c:v>6.0000000000000032E-2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4E5-844F-ADE7-659A12496917}"/>
            </c:ext>
          </c:extLst>
        </c:ser>
        <c:ser>
          <c:idx val="3"/>
          <c:order val="3"/>
          <c:tx>
            <c:strRef>
              <c:f>Лист1!$F$22</c:f>
              <c:strCache>
                <c:ptCount val="1"/>
                <c:pt idx="0">
                  <c:v>Татищевский район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Лист1!$B$23:$B$37</c:f>
              <c:strCache>
                <c:ptCount val="15"/>
                <c:pt idx="0">
                  <c:v>Провожу время  с близкими</c:v>
                </c:pt>
                <c:pt idx="1">
                  <c:v>Отправляюсь в лес, на природу</c:v>
                </c:pt>
                <c:pt idx="2">
                  <c:v>Хожу в кино, театр, музей, на концерт</c:v>
                </c:pt>
                <c:pt idx="3">
                  <c:v>Отправляюсь в парк, прогулочные зоны в городе</c:v>
                </c:pt>
                <c:pt idx="4">
                  <c:v>Занимаюсь своим хобби</c:v>
                </c:pt>
                <c:pt idx="5">
                  <c:v>Смотрю дома фильм, читаю книгу</c:v>
                </c:pt>
                <c:pt idx="6">
                  <c:v>Хожу в кафе, ресторан, бар</c:v>
                </c:pt>
                <c:pt idx="7">
                  <c:v>Езжу в другой город</c:v>
                </c:pt>
                <c:pt idx="8">
                  <c:v>Занимаюсь хозяйственными делами</c:v>
                </c:pt>
                <c:pt idx="9">
                  <c:v>Хожу в ТРЦ, по магазинам</c:v>
                </c:pt>
                <c:pt idx="10">
                  <c:v>Хожу в спортзал, на спортивную площадку</c:v>
                </c:pt>
                <c:pt idx="11">
                  <c:v>Посещаю образовательные / обучающие мероприятия (публичные лекции, воркшопы, мастер-классы и т.д.)</c:v>
                </c:pt>
                <c:pt idx="12">
                  <c:v>Провожу время в социальных сетях, участвую в многопользовательских играх</c:v>
                </c:pt>
                <c:pt idx="13">
                  <c:v>Подрабатываю</c:v>
                </c:pt>
                <c:pt idx="14">
                  <c:v>Занимаюсь волонтерством</c:v>
                </c:pt>
              </c:strCache>
            </c:strRef>
          </c:cat>
          <c:val>
            <c:numRef>
              <c:f>Лист1!$F$23:$F$37</c:f>
              <c:numCache>
                <c:formatCode>0%</c:formatCode>
                <c:ptCount val="15"/>
                <c:pt idx="0">
                  <c:v>0.47000000000000008</c:v>
                </c:pt>
                <c:pt idx="1">
                  <c:v>0.3100000000000005</c:v>
                </c:pt>
                <c:pt idx="2">
                  <c:v>0.29000000000000031</c:v>
                </c:pt>
                <c:pt idx="3">
                  <c:v>0.2</c:v>
                </c:pt>
                <c:pt idx="4">
                  <c:v>0.39000000000000057</c:v>
                </c:pt>
                <c:pt idx="5">
                  <c:v>0.35000000000000031</c:v>
                </c:pt>
                <c:pt idx="6">
                  <c:v>0.2</c:v>
                </c:pt>
                <c:pt idx="7">
                  <c:v>0.18000000000000024</c:v>
                </c:pt>
                <c:pt idx="8">
                  <c:v>0.33000000000000063</c:v>
                </c:pt>
                <c:pt idx="9">
                  <c:v>0.29000000000000031</c:v>
                </c:pt>
                <c:pt idx="10">
                  <c:v>0.18000000000000024</c:v>
                </c:pt>
                <c:pt idx="11">
                  <c:v>0.12000000000000002</c:v>
                </c:pt>
                <c:pt idx="12">
                  <c:v>0.22</c:v>
                </c:pt>
                <c:pt idx="13">
                  <c:v>8.0000000000000043E-2</c:v>
                </c:pt>
                <c:pt idx="14">
                  <c:v>8.0000000000000043E-2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54E5-844F-ADE7-659A1249691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9571840"/>
        <c:axId val="39573376"/>
      </c:barChart>
      <c:catAx>
        <c:axId val="3957184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573376"/>
        <c:crosses val="autoZero"/>
        <c:auto val="1"/>
        <c:lblAlgn val="ctr"/>
        <c:lblOffset val="100"/>
        <c:noMultiLvlLbl val="0"/>
      </c:catAx>
      <c:valAx>
        <c:axId val="39573376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one"/>
        <c:crossAx val="395718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Лист1!$C$45</c:f>
              <c:strCache>
                <c:ptCount val="1"/>
                <c:pt idx="0">
                  <c:v>Саратов 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Лист1!$B$46:$B$60</c:f>
              <c:strCache>
                <c:ptCount val="15"/>
                <c:pt idx="0">
                  <c:v>Провожу время  с близкими</c:v>
                </c:pt>
                <c:pt idx="1">
                  <c:v>Занимаюсь хозяйственными делами</c:v>
                </c:pt>
                <c:pt idx="2">
                  <c:v>Смотрю дома фильм, читаю книгу</c:v>
                </c:pt>
                <c:pt idx="3">
                  <c:v>Занимаюсь своим хобби</c:v>
                </c:pt>
                <c:pt idx="4">
                  <c:v>Отправляюсь в парк, прогулочные зоны в городе</c:v>
                </c:pt>
                <c:pt idx="5">
                  <c:v>Отправляюсь в лес, на природу</c:v>
                </c:pt>
                <c:pt idx="6">
                  <c:v>Хожу в ТРЦ, по магазинам</c:v>
                </c:pt>
                <c:pt idx="7">
                  <c:v>Хожу в кино, театр, музей, на концерт</c:v>
                </c:pt>
                <c:pt idx="8">
                  <c:v>Провожу время в социальных сетях, участвую в многопользовательских играх</c:v>
                </c:pt>
                <c:pt idx="9">
                  <c:v>Подрабатываю</c:v>
                </c:pt>
                <c:pt idx="10">
                  <c:v>Хожу в кафе, ресторан, бар</c:v>
                </c:pt>
                <c:pt idx="11">
                  <c:v>Езжу в другой город</c:v>
                </c:pt>
                <c:pt idx="12">
                  <c:v>Хожу в спортзал, на спортивную площадку</c:v>
                </c:pt>
                <c:pt idx="13">
                  <c:v>Посещаю образовательные / обучающие мероприятия (публичные лекции, воркшопы, мастер-классы и т.д.)</c:v>
                </c:pt>
                <c:pt idx="14">
                  <c:v>Занимаюсь волонтерством</c:v>
                </c:pt>
              </c:strCache>
            </c:strRef>
          </c:cat>
          <c:val>
            <c:numRef>
              <c:f>Лист1!$C$46:$C$60</c:f>
              <c:numCache>
                <c:formatCode>0%</c:formatCode>
                <c:ptCount val="15"/>
                <c:pt idx="0">
                  <c:v>0.68</c:v>
                </c:pt>
                <c:pt idx="1">
                  <c:v>0.51</c:v>
                </c:pt>
                <c:pt idx="2">
                  <c:v>0.33000000000000063</c:v>
                </c:pt>
                <c:pt idx="3">
                  <c:v>0.29000000000000031</c:v>
                </c:pt>
                <c:pt idx="4">
                  <c:v>0.28000000000000008</c:v>
                </c:pt>
                <c:pt idx="5">
                  <c:v>0.28000000000000008</c:v>
                </c:pt>
                <c:pt idx="6">
                  <c:v>0.21000000000000021</c:v>
                </c:pt>
                <c:pt idx="7">
                  <c:v>0.14000000000000001</c:v>
                </c:pt>
                <c:pt idx="8">
                  <c:v>0.13</c:v>
                </c:pt>
                <c:pt idx="9">
                  <c:v>0.13</c:v>
                </c:pt>
                <c:pt idx="10">
                  <c:v>0.11</c:v>
                </c:pt>
                <c:pt idx="11">
                  <c:v>9.0000000000000024E-2</c:v>
                </c:pt>
                <c:pt idx="12">
                  <c:v>8.0000000000000043E-2</c:v>
                </c:pt>
                <c:pt idx="13">
                  <c:v>3.0000000000000002E-2</c:v>
                </c:pt>
                <c:pt idx="14">
                  <c:v>3.0000000000000002E-2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4E0-0144-974E-14D3FCC7A863}"/>
            </c:ext>
          </c:extLst>
        </c:ser>
        <c:ser>
          <c:idx val="1"/>
          <c:order val="1"/>
          <c:tx>
            <c:strRef>
              <c:f>Лист1!$D$45</c:f>
              <c:strCache>
                <c:ptCount val="1"/>
                <c:pt idx="0">
                  <c:v>Саратовский район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Лист1!$B$46:$B$60</c:f>
              <c:strCache>
                <c:ptCount val="15"/>
                <c:pt idx="0">
                  <c:v>Провожу время  с близкими</c:v>
                </c:pt>
                <c:pt idx="1">
                  <c:v>Занимаюсь хозяйственными делами</c:v>
                </c:pt>
                <c:pt idx="2">
                  <c:v>Смотрю дома фильм, читаю книгу</c:v>
                </c:pt>
                <c:pt idx="3">
                  <c:v>Занимаюсь своим хобби</c:v>
                </c:pt>
                <c:pt idx="4">
                  <c:v>Отправляюсь в парк, прогулочные зоны в городе</c:v>
                </c:pt>
                <c:pt idx="5">
                  <c:v>Отправляюсь в лес, на природу</c:v>
                </c:pt>
                <c:pt idx="6">
                  <c:v>Хожу в ТРЦ, по магазинам</c:v>
                </c:pt>
                <c:pt idx="7">
                  <c:v>Хожу в кино, театр, музей, на концерт</c:v>
                </c:pt>
                <c:pt idx="8">
                  <c:v>Провожу время в социальных сетях, участвую в многопользовательских играх</c:v>
                </c:pt>
                <c:pt idx="9">
                  <c:v>Подрабатываю</c:v>
                </c:pt>
                <c:pt idx="10">
                  <c:v>Хожу в кафе, ресторан, бар</c:v>
                </c:pt>
                <c:pt idx="11">
                  <c:v>Езжу в другой город</c:v>
                </c:pt>
                <c:pt idx="12">
                  <c:v>Хожу в спортзал, на спортивную площадку</c:v>
                </c:pt>
                <c:pt idx="13">
                  <c:v>Посещаю образовательные / обучающие мероприятия (публичные лекции, воркшопы, мастер-классы и т.д.)</c:v>
                </c:pt>
                <c:pt idx="14">
                  <c:v>Занимаюсь волонтерством</c:v>
                </c:pt>
              </c:strCache>
            </c:strRef>
          </c:cat>
          <c:val>
            <c:numRef>
              <c:f>Лист1!$D$46:$D$60</c:f>
              <c:numCache>
                <c:formatCode>0%</c:formatCode>
                <c:ptCount val="15"/>
                <c:pt idx="0">
                  <c:v>0.73000000000000065</c:v>
                </c:pt>
                <c:pt idx="1">
                  <c:v>0.74000000000000099</c:v>
                </c:pt>
                <c:pt idx="2">
                  <c:v>0.26</c:v>
                </c:pt>
                <c:pt idx="3">
                  <c:v>0.21000000000000021</c:v>
                </c:pt>
                <c:pt idx="4">
                  <c:v>0.16</c:v>
                </c:pt>
                <c:pt idx="5">
                  <c:v>0.26</c:v>
                </c:pt>
                <c:pt idx="6">
                  <c:v>0.23</c:v>
                </c:pt>
                <c:pt idx="7">
                  <c:v>6.0000000000000032E-2</c:v>
                </c:pt>
                <c:pt idx="8">
                  <c:v>8.0000000000000043E-2</c:v>
                </c:pt>
                <c:pt idx="9">
                  <c:v>8.0000000000000043E-2</c:v>
                </c:pt>
                <c:pt idx="10">
                  <c:v>2.0000000000000011E-2</c:v>
                </c:pt>
                <c:pt idx="11">
                  <c:v>6.0000000000000032E-2</c:v>
                </c:pt>
                <c:pt idx="12">
                  <c:v>3.0000000000000002E-2</c:v>
                </c:pt>
                <c:pt idx="13">
                  <c:v>0.05</c:v>
                </c:pt>
                <c:pt idx="14">
                  <c:v>3.0000000000000002E-2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4E0-0144-974E-14D3FCC7A863}"/>
            </c:ext>
          </c:extLst>
        </c:ser>
        <c:ser>
          <c:idx val="2"/>
          <c:order val="2"/>
          <c:tx>
            <c:strRef>
              <c:f>Лист1!$E$45</c:f>
              <c:strCache>
                <c:ptCount val="1"/>
                <c:pt idx="0">
                  <c:v>Энгельсский район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Лист1!$B$46:$B$60</c:f>
              <c:strCache>
                <c:ptCount val="15"/>
                <c:pt idx="0">
                  <c:v>Провожу время  с близкими</c:v>
                </c:pt>
                <c:pt idx="1">
                  <c:v>Занимаюсь хозяйственными делами</c:v>
                </c:pt>
                <c:pt idx="2">
                  <c:v>Смотрю дома фильм, читаю книгу</c:v>
                </c:pt>
                <c:pt idx="3">
                  <c:v>Занимаюсь своим хобби</c:v>
                </c:pt>
                <c:pt idx="4">
                  <c:v>Отправляюсь в парк, прогулочные зоны в городе</c:v>
                </c:pt>
                <c:pt idx="5">
                  <c:v>Отправляюсь в лес, на природу</c:v>
                </c:pt>
                <c:pt idx="6">
                  <c:v>Хожу в ТРЦ, по магазинам</c:v>
                </c:pt>
                <c:pt idx="7">
                  <c:v>Хожу в кино, театр, музей, на концерт</c:v>
                </c:pt>
                <c:pt idx="8">
                  <c:v>Провожу время в социальных сетях, участвую в многопользовательских играх</c:v>
                </c:pt>
                <c:pt idx="9">
                  <c:v>Подрабатываю</c:v>
                </c:pt>
                <c:pt idx="10">
                  <c:v>Хожу в кафе, ресторан, бар</c:v>
                </c:pt>
                <c:pt idx="11">
                  <c:v>Езжу в другой город</c:v>
                </c:pt>
                <c:pt idx="12">
                  <c:v>Хожу в спортзал, на спортивную площадку</c:v>
                </c:pt>
                <c:pt idx="13">
                  <c:v>Посещаю образовательные / обучающие мероприятия (публичные лекции, воркшопы, мастер-классы и т.д.)</c:v>
                </c:pt>
                <c:pt idx="14">
                  <c:v>Занимаюсь волонтерством</c:v>
                </c:pt>
              </c:strCache>
            </c:strRef>
          </c:cat>
          <c:val>
            <c:numRef>
              <c:f>Лист1!$E$46:$E$60</c:f>
              <c:numCache>
                <c:formatCode>0%</c:formatCode>
                <c:ptCount val="15"/>
                <c:pt idx="0">
                  <c:v>0.70000000000000062</c:v>
                </c:pt>
                <c:pt idx="1">
                  <c:v>0.59</c:v>
                </c:pt>
                <c:pt idx="2">
                  <c:v>0.29000000000000031</c:v>
                </c:pt>
                <c:pt idx="3">
                  <c:v>0.27</c:v>
                </c:pt>
                <c:pt idx="4">
                  <c:v>0.32000000000000056</c:v>
                </c:pt>
                <c:pt idx="5">
                  <c:v>0.25</c:v>
                </c:pt>
                <c:pt idx="6">
                  <c:v>0.23</c:v>
                </c:pt>
                <c:pt idx="7">
                  <c:v>0.21000000000000021</c:v>
                </c:pt>
                <c:pt idx="8">
                  <c:v>0.17</c:v>
                </c:pt>
                <c:pt idx="9">
                  <c:v>0.18000000000000024</c:v>
                </c:pt>
                <c:pt idx="10">
                  <c:v>0.15000000000000024</c:v>
                </c:pt>
                <c:pt idx="11">
                  <c:v>0.1</c:v>
                </c:pt>
                <c:pt idx="12">
                  <c:v>8.0000000000000043E-2</c:v>
                </c:pt>
                <c:pt idx="13">
                  <c:v>6.0000000000000032E-2</c:v>
                </c:pt>
                <c:pt idx="14">
                  <c:v>6.0000000000000032E-2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4E0-0144-974E-14D3FCC7A863}"/>
            </c:ext>
          </c:extLst>
        </c:ser>
        <c:ser>
          <c:idx val="3"/>
          <c:order val="3"/>
          <c:tx>
            <c:strRef>
              <c:f>Лист1!$F$45</c:f>
              <c:strCache>
                <c:ptCount val="1"/>
                <c:pt idx="0">
                  <c:v>Татищевский район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Лист1!$B$46:$B$60</c:f>
              <c:strCache>
                <c:ptCount val="15"/>
                <c:pt idx="0">
                  <c:v>Провожу время  с близкими</c:v>
                </c:pt>
                <c:pt idx="1">
                  <c:v>Занимаюсь хозяйственными делами</c:v>
                </c:pt>
                <c:pt idx="2">
                  <c:v>Смотрю дома фильм, читаю книгу</c:v>
                </c:pt>
                <c:pt idx="3">
                  <c:v>Занимаюсь своим хобби</c:v>
                </c:pt>
                <c:pt idx="4">
                  <c:v>Отправляюсь в парк, прогулочные зоны в городе</c:v>
                </c:pt>
                <c:pt idx="5">
                  <c:v>Отправляюсь в лес, на природу</c:v>
                </c:pt>
                <c:pt idx="6">
                  <c:v>Хожу в ТРЦ, по магазинам</c:v>
                </c:pt>
                <c:pt idx="7">
                  <c:v>Хожу в кино, театр, музей, на концерт</c:v>
                </c:pt>
                <c:pt idx="8">
                  <c:v>Провожу время в социальных сетях, участвую в многопользовательских играх</c:v>
                </c:pt>
                <c:pt idx="9">
                  <c:v>Подрабатываю</c:v>
                </c:pt>
                <c:pt idx="10">
                  <c:v>Хожу в кафе, ресторан, бар</c:v>
                </c:pt>
                <c:pt idx="11">
                  <c:v>Езжу в другой город</c:v>
                </c:pt>
                <c:pt idx="12">
                  <c:v>Хожу в спортзал, на спортивную площадку</c:v>
                </c:pt>
                <c:pt idx="13">
                  <c:v>Посещаю образовательные / обучающие мероприятия (публичные лекции, воркшопы, мастер-классы и т.д.)</c:v>
                </c:pt>
                <c:pt idx="14">
                  <c:v>Занимаюсь волонтерством</c:v>
                </c:pt>
              </c:strCache>
            </c:strRef>
          </c:cat>
          <c:val>
            <c:numRef>
              <c:f>Лист1!$F$46:$F$60</c:f>
              <c:numCache>
                <c:formatCode>0%</c:formatCode>
                <c:ptCount val="15"/>
                <c:pt idx="0">
                  <c:v>0.59</c:v>
                </c:pt>
                <c:pt idx="1">
                  <c:v>0.51</c:v>
                </c:pt>
                <c:pt idx="2">
                  <c:v>0.22</c:v>
                </c:pt>
                <c:pt idx="3">
                  <c:v>0.29000000000000031</c:v>
                </c:pt>
                <c:pt idx="4">
                  <c:v>0.12000000000000002</c:v>
                </c:pt>
                <c:pt idx="5">
                  <c:v>0.2</c:v>
                </c:pt>
                <c:pt idx="6">
                  <c:v>0.16</c:v>
                </c:pt>
                <c:pt idx="7">
                  <c:v>0.16</c:v>
                </c:pt>
                <c:pt idx="8">
                  <c:v>0.22</c:v>
                </c:pt>
                <c:pt idx="9">
                  <c:v>0.14000000000000001</c:v>
                </c:pt>
                <c:pt idx="10">
                  <c:v>0.16</c:v>
                </c:pt>
                <c:pt idx="11">
                  <c:v>0.12000000000000002</c:v>
                </c:pt>
                <c:pt idx="12">
                  <c:v>0.1</c:v>
                </c:pt>
                <c:pt idx="13">
                  <c:v>0.14000000000000001</c:v>
                </c:pt>
                <c:pt idx="14">
                  <c:v>8.0000000000000043E-2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4E0-0144-974E-14D3FCC7A86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4958336"/>
        <c:axId val="34964224"/>
      </c:barChart>
      <c:catAx>
        <c:axId val="349583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4964224"/>
        <c:crosses val="autoZero"/>
        <c:auto val="1"/>
        <c:lblAlgn val="ctr"/>
        <c:lblOffset val="100"/>
        <c:noMultiLvlLbl val="0"/>
      </c:catAx>
      <c:valAx>
        <c:axId val="3496422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one"/>
        <c:crossAx val="349583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[Книга1]Лист1!$C$68</c:f>
              <c:strCache>
                <c:ptCount val="1"/>
                <c:pt idx="0">
                  <c:v>Саратов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[Книга1]Лист1!$B$69:$B$83</c:f>
              <c:strCache>
                <c:ptCount val="15"/>
                <c:pt idx="0">
                  <c:v>Занимаюсь хозяйственными делами</c:v>
                </c:pt>
                <c:pt idx="1">
                  <c:v>Провожу время  с близкими</c:v>
                </c:pt>
                <c:pt idx="2">
                  <c:v>Смотрю дома фильм, читаю книгу</c:v>
                </c:pt>
                <c:pt idx="3">
                  <c:v>Занимаюсь своим хобби</c:v>
                </c:pt>
                <c:pt idx="4">
                  <c:v>Провожу время в социальных сетях, участвую в многопользовательских играх</c:v>
                </c:pt>
                <c:pt idx="5">
                  <c:v>Отправляюсь в парк, прогулочные зоны в городе</c:v>
                </c:pt>
                <c:pt idx="6">
                  <c:v>Подрабатываю</c:v>
                </c:pt>
                <c:pt idx="7">
                  <c:v>Хожу в ТРЦ, по магазинам</c:v>
                </c:pt>
                <c:pt idx="8">
                  <c:v>Хожу в спортзал, на спортивную площадку</c:v>
                </c:pt>
                <c:pt idx="9">
                  <c:v>Отправляюсь в лес, на природу</c:v>
                </c:pt>
                <c:pt idx="10">
                  <c:v>Хожу в кино, театр, музей, на концерт</c:v>
                </c:pt>
                <c:pt idx="11">
                  <c:v>Хожу в кафе, ресторан, бар</c:v>
                </c:pt>
                <c:pt idx="12">
                  <c:v>Посещаю образовательные / обучающие мероприятия (публичные лекции, воркшопы, мастер-классы и т.д.)</c:v>
                </c:pt>
                <c:pt idx="13">
                  <c:v>Занимаюсь волонтерством</c:v>
                </c:pt>
                <c:pt idx="14">
                  <c:v>Езжу в другой город</c:v>
                </c:pt>
              </c:strCache>
            </c:strRef>
          </c:cat>
          <c:val>
            <c:numRef>
              <c:f>[Книга1]Лист1!$C$69:$C$83</c:f>
              <c:numCache>
                <c:formatCode>0%</c:formatCode>
                <c:ptCount val="15"/>
                <c:pt idx="0">
                  <c:v>0.5</c:v>
                </c:pt>
                <c:pt idx="1">
                  <c:v>0.49000000000000032</c:v>
                </c:pt>
                <c:pt idx="2">
                  <c:v>0.35000000000000031</c:v>
                </c:pt>
                <c:pt idx="3">
                  <c:v>0.24000000000000021</c:v>
                </c:pt>
                <c:pt idx="4">
                  <c:v>0.22</c:v>
                </c:pt>
                <c:pt idx="5">
                  <c:v>0.16</c:v>
                </c:pt>
                <c:pt idx="6">
                  <c:v>0.15000000000000024</c:v>
                </c:pt>
                <c:pt idx="7">
                  <c:v>0.13</c:v>
                </c:pt>
                <c:pt idx="8">
                  <c:v>0.11</c:v>
                </c:pt>
                <c:pt idx="9">
                  <c:v>8.0000000000000043E-2</c:v>
                </c:pt>
                <c:pt idx="10">
                  <c:v>0.05</c:v>
                </c:pt>
                <c:pt idx="11">
                  <c:v>0.05</c:v>
                </c:pt>
                <c:pt idx="12">
                  <c:v>0.05</c:v>
                </c:pt>
                <c:pt idx="13">
                  <c:v>3.0000000000000002E-2</c:v>
                </c:pt>
                <c:pt idx="14">
                  <c:v>2.0000000000000011E-2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8CF-584A-9E94-214F7DE0A767}"/>
            </c:ext>
          </c:extLst>
        </c:ser>
        <c:ser>
          <c:idx val="1"/>
          <c:order val="1"/>
          <c:tx>
            <c:strRef>
              <c:f>[Книга1]Лист1!$D$68</c:f>
              <c:strCache>
                <c:ptCount val="1"/>
                <c:pt idx="0">
                  <c:v>Саратовский район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[Книга1]Лист1!$B$69:$B$83</c:f>
              <c:strCache>
                <c:ptCount val="15"/>
                <c:pt idx="0">
                  <c:v>Занимаюсь хозяйственными делами</c:v>
                </c:pt>
                <c:pt idx="1">
                  <c:v>Провожу время  с близкими</c:v>
                </c:pt>
                <c:pt idx="2">
                  <c:v>Смотрю дома фильм, читаю книгу</c:v>
                </c:pt>
                <c:pt idx="3">
                  <c:v>Занимаюсь своим хобби</c:v>
                </c:pt>
                <c:pt idx="4">
                  <c:v>Провожу время в социальных сетях, участвую в многопользовательских играх</c:v>
                </c:pt>
                <c:pt idx="5">
                  <c:v>Отправляюсь в парк, прогулочные зоны в городе</c:v>
                </c:pt>
                <c:pt idx="6">
                  <c:v>Подрабатываю</c:v>
                </c:pt>
                <c:pt idx="7">
                  <c:v>Хожу в ТРЦ, по магазинам</c:v>
                </c:pt>
                <c:pt idx="8">
                  <c:v>Хожу в спортзал, на спортивную площадку</c:v>
                </c:pt>
                <c:pt idx="9">
                  <c:v>Отправляюсь в лес, на природу</c:v>
                </c:pt>
                <c:pt idx="10">
                  <c:v>Хожу в кино, театр, музей, на концерт</c:v>
                </c:pt>
                <c:pt idx="11">
                  <c:v>Хожу в кафе, ресторан, бар</c:v>
                </c:pt>
                <c:pt idx="12">
                  <c:v>Посещаю образовательные / обучающие мероприятия (публичные лекции, воркшопы, мастер-классы и т.д.)</c:v>
                </c:pt>
                <c:pt idx="13">
                  <c:v>Занимаюсь волонтерством</c:v>
                </c:pt>
                <c:pt idx="14">
                  <c:v>Езжу в другой город</c:v>
                </c:pt>
              </c:strCache>
            </c:strRef>
          </c:cat>
          <c:val>
            <c:numRef>
              <c:f>[Книга1]Лист1!$D$69:$D$83</c:f>
              <c:numCache>
                <c:formatCode>0%</c:formatCode>
                <c:ptCount val="15"/>
                <c:pt idx="0">
                  <c:v>0.70000000000000062</c:v>
                </c:pt>
                <c:pt idx="1">
                  <c:v>0.45</c:v>
                </c:pt>
                <c:pt idx="2">
                  <c:v>0.27</c:v>
                </c:pt>
                <c:pt idx="3">
                  <c:v>0.19</c:v>
                </c:pt>
                <c:pt idx="4">
                  <c:v>0.12000000000000002</c:v>
                </c:pt>
                <c:pt idx="5">
                  <c:v>4.0000000000000022E-2</c:v>
                </c:pt>
                <c:pt idx="6">
                  <c:v>6.0000000000000032E-2</c:v>
                </c:pt>
                <c:pt idx="7">
                  <c:v>0.16</c:v>
                </c:pt>
                <c:pt idx="8">
                  <c:v>6.0000000000000032E-2</c:v>
                </c:pt>
                <c:pt idx="9">
                  <c:v>9.0000000000000024E-2</c:v>
                </c:pt>
                <c:pt idx="10">
                  <c:v>9.0000000000000024E-2</c:v>
                </c:pt>
                <c:pt idx="11">
                  <c:v>1.0000000000000005E-2</c:v>
                </c:pt>
                <c:pt idx="12">
                  <c:v>6.0000000000000032E-2</c:v>
                </c:pt>
                <c:pt idx="13">
                  <c:v>1.0000000000000005E-2</c:v>
                </c:pt>
                <c:pt idx="14">
                  <c:v>1.0000000000000005E-2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E8CF-584A-9E94-214F7DE0A767}"/>
            </c:ext>
          </c:extLst>
        </c:ser>
        <c:ser>
          <c:idx val="2"/>
          <c:order val="2"/>
          <c:tx>
            <c:strRef>
              <c:f>[Книга1]Лист1!$E$68</c:f>
              <c:strCache>
                <c:ptCount val="1"/>
                <c:pt idx="0">
                  <c:v>Энгельсский район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[Книга1]Лист1!$B$69:$B$83</c:f>
              <c:strCache>
                <c:ptCount val="15"/>
                <c:pt idx="0">
                  <c:v>Занимаюсь хозяйственными делами</c:v>
                </c:pt>
                <c:pt idx="1">
                  <c:v>Провожу время  с близкими</c:v>
                </c:pt>
                <c:pt idx="2">
                  <c:v>Смотрю дома фильм, читаю книгу</c:v>
                </c:pt>
                <c:pt idx="3">
                  <c:v>Занимаюсь своим хобби</c:v>
                </c:pt>
                <c:pt idx="4">
                  <c:v>Провожу время в социальных сетях, участвую в многопользовательских играх</c:v>
                </c:pt>
                <c:pt idx="5">
                  <c:v>Отправляюсь в парк, прогулочные зоны в городе</c:v>
                </c:pt>
                <c:pt idx="6">
                  <c:v>Подрабатываю</c:v>
                </c:pt>
                <c:pt idx="7">
                  <c:v>Хожу в ТРЦ, по магазинам</c:v>
                </c:pt>
                <c:pt idx="8">
                  <c:v>Хожу в спортзал, на спортивную площадку</c:v>
                </c:pt>
                <c:pt idx="9">
                  <c:v>Отправляюсь в лес, на природу</c:v>
                </c:pt>
                <c:pt idx="10">
                  <c:v>Хожу в кино, театр, музей, на концерт</c:v>
                </c:pt>
                <c:pt idx="11">
                  <c:v>Хожу в кафе, ресторан, бар</c:v>
                </c:pt>
                <c:pt idx="12">
                  <c:v>Посещаю образовательные / обучающие мероприятия (публичные лекции, воркшопы, мастер-классы и т.д.)</c:v>
                </c:pt>
                <c:pt idx="13">
                  <c:v>Занимаюсь волонтерством</c:v>
                </c:pt>
                <c:pt idx="14">
                  <c:v>Езжу в другой город</c:v>
                </c:pt>
              </c:strCache>
            </c:strRef>
          </c:cat>
          <c:val>
            <c:numRef>
              <c:f>[Книга1]Лист1!$E$69:$E$83</c:f>
              <c:numCache>
                <c:formatCode>0%</c:formatCode>
                <c:ptCount val="15"/>
                <c:pt idx="0">
                  <c:v>0.63000000000000111</c:v>
                </c:pt>
                <c:pt idx="1">
                  <c:v>0.39000000000000057</c:v>
                </c:pt>
                <c:pt idx="2">
                  <c:v>0.30000000000000032</c:v>
                </c:pt>
                <c:pt idx="3">
                  <c:v>0.24000000000000021</c:v>
                </c:pt>
                <c:pt idx="4">
                  <c:v>0.21000000000000021</c:v>
                </c:pt>
                <c:pt idx="5">
                  <c:v>0.23</c:v>
                </c:pt>
                <c:pt idx="6">
                  <c:v>0.19</c:v>
                </c:pt>
                <c:pt idx="7">
                  <c:v>0.12000000000000002</c:v>
                </c:pt>
                <c:pt idx="8">
                  <c:v>9.0000000000000024E-2</c:v>
                </c:pt>
                <c:pt idx="9">
                  <c:v>8.0000000000000043E-2</c:v>
                </c:pt>
                <c:pt idx="10">
                  <c:v>0.11</c:v>
                </c:pt>
                <c:pt idx="11">
                  <c:v>6.0000000000000032E-2</c:v>
                </c:pt>
                <c:pt idx="12">
                  <c:v>0.11</c:v>
                </c:pt>
                <c:pt idx="13">
                  <c:v>0.05</c:v>
                </c:pt>
                <c:pt idx="14">
                  <c:v>6.0000000000000032E-2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E8CF-584A-9E94-214F7DE0A767}"/>
            </c:ext>
          </c:extLst>
        </c:ser>
        <c:ser>
          <c:idx val="3"/>
          <c:order val="3"/>
          <c:tx>
            <c:strRef>
              <c:f>[Книга1]Лист1!$F$68</c:f>
              <c:strCache>
                <c:ptCount val="1"/>
                <c:pt idx="0">
                  <c:v>Татищевский район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[Книга1]Лист1!$B$69:$B$83</c:f>
              <c:strCache>
                <c:ptCount val="15"/>
                <c:pt idx="0">
                  <c:v>Занимаюсь хозяйственными делами</c:v>
                </c:pt>
                <c:pt idx="1">
                  <c:v>Провожу время  с близкими</c:v>
                </c:pt>
                <c:pt idx="2">
                  <c:v>Смотрю дома фильм, читаю книгу</c:v>
                </c:pt>
                <c:pt idx="3">
                  <c:v>Занимаюсь своим хобби</c:v>
                </c:pt>
                <c:pt idx="4">
                  <c:v>Провожу время в социальных сетях, участвую в многопользовательских играх</c:v>
                </c:pt>
                <c:pt idx="5">
                  <c:v>Отправляюсь в парк, прогулочные зоны в городе</c:v>
                </c:pt>
                <c:pt idx="6">
                  <c:v>Подрабатываю</c:v>
                </c:pt>
                <c:pt idx="7">
                  <c:v>Хожу в ТРЦ, по магазинам</c:v>
                </c:pt>
                <c:pt idx="8">
                  <c:v>Хожу в спортзал, на спортивную площадку</c:v>
                </c:pt>
                <c:pt idx="9">
                  <c:v>Отправляюсь в лес, на природу</c:v>
                </c:pt>
                <c:pt idx="10">
                  <c:v>Хожу в кино, театр, музей, на концерт</c:v>
                </c:pt>
                <c:pt idx="11">
                  <c:v>Хожу в кафе, ресторан, бар</c:v>
                </c:pt>
                <c:pt idx="12">
                  <c:v>Посещаю образовательные / обучающие мероприятия (публичные лекции, воркшопы, мастер-классы и т.д.)</c:v>
                </c:pt>
                <c:pt idx="13">
                  <c:v>Занимаюсь волонтерством</c:v>
                </c:pt>
                <c:pt idx="14">
                  <c:v>Езжу в другой город</c:v>
                </c:pt>
              </c:strCache>
            </c:strRef>
          </c:cat>
          <c:val>
            <c:numRef>
              <c:f>[Книга1]Лист1!$F$69:$F$83</c:f>
              <c:numCache>
                <c:formatCode>0%</c:formatCode>
                <c:ptCount val="15"/>
                <c:pt idx="0">
                  <c:v>0.52</c:v>
                </c:pt>
                <c:pt idx="1">
                  <c:v>0.34</c:v>
                </c:pt>
                <c:pt idx="2">
                  <c:v>0.25</c:v>
                </c:pt>
                <c:pt idx="3">
                  <c:v>0.25</c:v>
                </c:pt>
                <c:pt idx="4">
                  <c:v>0.15000000000000024</c:v>
                </c:pt>
                <c:pt idx="5">
                  <c:v>0.05</c:v>
                </c:pt>
                <c:pt idx="6">
                  <c:v>0.15000000000000024</c:v>
                </c:pt>
                <c:pt idx="7">
                  <c:v>0.18000000000000024</c:v>
                </c:pt>
                <c:pt idx="8">
                  <c:v>0.1</c:v>
                </c:pt>
                <c:pt idx="9">
                  <c:v>3.0000000000000002E-2</c:v>
                </c:pt>
                <c:pt idx="10">
                  <c:v>0.1</c:v>
                </c:pt>
                <c:pt idx="11">
                  <c:v>0.1</c:v>
                </c:pt>
                <c:pt idx="12">
                  <c:v>0.23</c:v>
                </c:pt>
                <c:pt idx="13">
                  <c:v>7.0000000000000021E-2</c:v>
                </c:pt>
                <c:pt idx="14">
                  <c:v>8.0000000000000043E-2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E8CF-584A-9E94-214F7DE0A76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82"/>
        <c:axId val="39683968"/>
        <c:axId val="39685504"/>
      </c:barChart>
      <c:catAx>
        <c:axId val="39683968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685504"/>
        <c:crosses val="autoZero"/>
        <c:auto val="1"/>
        <c:lblAlgn val="ctr"/>
        <c:lblOffset val="100"/>
        <c:noMultiLvlLbl val="0"/>
      </c:catAx>
      <c:valAx>
        <c:axId val="39685504"/>
        <c:scaling>
          <c:orientation val="minMax"/>
        </c:scaling>
        <c:delete val="1"/>
        <c:axPos val="t"/>
        <c:numFmt formatCode="0%" sourceLinked="1"/>
        <c:majorTickMark val="none"/>
        <c:minorTickMark val="none"/>
        <c:tickLblPos val="none"/>
        <c:crossAx val="39683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'слайд 4'!$D$5</c:f>
              <c:strCache>
                <c:ptCount val="1"/>
                <c:pt idx="0">
                  <c:v>Саратов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-7.9261279878694094E-3"/>
                  <c:y val="6.2421972534332029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BCC6-644C-90CF-16CB3FC3D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'слайд 4'!$C$6:$C$10</c:f>
              <c:strCache>
                <c:ptCount val="5"/>
                <c:pt idx="0">
                  <c:v>Близко к дому (живу здесь)</c:v>
                </c:pt>
                <c:pt idx="1">
                  <c:v>Высокий рейтинг ВУЗа (престижность)</c:v>
                </c:pt>
                <c:pt idx="2">
                  <c:v>разнообразные специальности</c:v>
                </c:pt>
                <c:pt idx="3">
                  <c:v>Доступная стоимость обучения</c:v>
                </c:pt>
                <c:pt idx="4">
                  <c:v>Город с большими возможностями</c:v>
                </c:pt>
              </c:strCache>
            </c:strRef>
          </c:cat>
          <c:val>
            <c:numRef>
              <c:f>'слайд 4'!$D$6:$D$10</c:f>
              <c:numCache>
                <c:formatCode>0%</c:formatCode>
                <c:ptCount val="5"/>
                <c:pt idx="0">
                  <c:v>0.59699999999999998</c:v>
                </c:pt>
                <c:pt idx="1">
                  <c:v>0.19900000000000001</c:v>
                </c:pt>
                <c:pt idx="2">
                  <c:v>9.2000000000000026E-2</c:v>
                </c:pt>
                <c:pt idx="3">
                  <c:v>8.0000000000000043E-2</c:v>
                </c:pt>
                <c:pt idx="4">
                  <c:v>3.2000000000000042E-2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CC6-644C-90CF-16CB3FC3DDDA}"/>
            </c:ext>
          </c:extLst>
        </c:ser>
        <c:ser>
          <c:idx val="1"/>
          <c:order val="1"/>
          <c:tx>
            <c:strRef>
              <c:f>'слайд 4'!$E$5</c:f>
              <c:strCache>
                <c:ptCount val="1"/>
                <c:pt idx="0">
                  <c:v>Саратовский район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'слайд 4'!$C$6:$C$10</c:f>
              <c:strCache>
                <c:ptCount val="5"/>
                <c:pt idx="0">
                  <c:v>Близко к дому (живу здесь)</c:v>
                </c:pt>
                <c:pt idx="1">
                  <c:v>Высокий рейтинг ВУЗа (престижность)</c:v>
                </c:pt>
                <c:pt idx="2">
                  <c:v>разнообразные специальности</c:v>
                </c:pt>
                <c:pt idx="3">
                  <c:v>Доступная стоимость обучения</c:v>
                </c:pt>
                <c:pt idx="4">
                  <c:v>Город с большими возможностями</c:v>
                </c:pt>
              </c:strCache>
            </c:strRef>
          </c:cat>
          <c:val>
            <c:numRef>
              <c:f>'слайд 4'!$E$6:$E$10</c:f>
              <c:numCache>
                <c:formatCode>0%</c:formatCode>
                <c:ptCount val="5"/>
                <c:pt idx="0">
                  <c:v>0.61500000000000099</c:v>
                </c:pt>
                <c:pt idx="1">
                  <c:v>8.3000000000000046E-2</c:v>
                </c:pt>
                <c:pt idx="2">
                  <c:v>0.13600000000000001</c:v>
                </c:pt>
                <c:pt idx="3">
                  <c:v>0.11899999999999998</c:v>
                </c:pt>
                <c:pt idx="4">
                  <c:v>4.5999999999999999E-2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CC6-644C-90CF-16CB3FC3DDDA}"/>
            </c:ext>
          </c:extLst>
        </c:ser>
        <c:ser>
          <c:idx val="2"/>
          <c:order val="2"/>
          <c:tx>
            <c:strRef>
              <c:f>'слайд 4'!$F$5</c:f>
              <c:strCache>
                <c:ptCount val="1"/>
                <c:pt idx="0">
                  <c:v>Энгельсский район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dLbl>
              <c:idx val="2"/>
              <c:layout>
                <c:manualLayout>
                  <c:x val="7.9261279878693625E-3"/>
                  <c:y val="-1.87265917602996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BCC6-644C-90CF-16CB3FC3DDDA}"/>
                </c:ext>
              </c:extLst>
            </c:dLbl>
            <c:dLbl>
              <c:idx val="4"/>
              <c:layout>
                <c:manualLayout>
                  <c:x val="1.1624853424243149E-16"/>
                  <c:y val="-1.8726591760299643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BCC6-644C-90CF-16CB3FC3D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'слайд 4'!$C$6:$C$10</c:f>
              <c:strCache>
                <c:ptCount val="5"/>
                <c:pt idx="0">
                  <c:v>Близко к дому (живу здесь)</c:v>
                </c:pt>
                <c:pt idx="1">
                  <c:v>Высокий рейтинг ВУЗа (престижность)</c:v>
                </c:pt>
                <c:pt idx="2">
                  <c:v>разнообразные специальности</c:v>
                </c:pt>
                <c:pt idx="3">
                  <c:v>Доступная стоимость обучения</c:v>
                </c:pt>
                <c:pt idx="4">
                  <c:v>Город с большими возможностями</c:v>
                </c:pt>
              </c:strCache>
            </c:strRef>
          </c:cat>
          <c:val>
            <c:numRef>
              <c:f>'слайд 4'!$F$6:$F$10</c:f>
              <c:numCache>
                <c:formatCode>0%</c:formatCode>
                <c:ptCount val="5"/>
                <c:pt idx="0">
                  <c:v>0.40200000000000002</c:v>
                </c:pt>
                <c:pt idx="1">
                  <c:v>0.253</c:v>
                </c:pt>
                <c:pt idx="2">
                  <c:v>0.15200000000000025</c:v>
                </c:pt>
                <c:pt idx="3">
                  <c:v>0.14400000000000004</c:v>
                </c:pt>
                <c:pt idx="4">
                  <c:v>4.9000000000000078E-2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CC6-644C-90CF-16CB3FC3DDDA}"/>
            </c:ext>
          </c:extLst>
        </c:ser>
        <c:ser>
          <c:idx val="3"/>
          <c:order val="3"/>
          <c:tx>
            <c:strRef>
              <c:f>'слайд 4'!$G$5</c:f>
              <c:strCache>
                <c:ptCount val="1"/>
                <c:pt idx="0">
                  <c:v>Татищевский район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1.4267030378164899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BCC6-644C-90CF-16CB3FC3DDDA}"/>
                </c:ext>
              </c:extLst>
            </c:dLbl>
            <c:dLbl>
              <c:idx val="1"/>
              <c:layout>
                <c:manualLayout>
                  <c:x val="1.1096579183017211E-2"/>
                  <c:y val="3.1210986267166084E-3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BCC6-644C-90CF-16CB3FC3DDDA}"/>
                </c:ext>
              </c:extLst>
            </c:dLbl>
            <c:dLbl>
              <c:idx val="3"/>
              <c:layout>
                <c:manualLayout>
                  <c:x val="1.4267030378164928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BCC6-644C-90CF-16CB3FC3DDD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05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'слайд 4'!$C$6:$C$10</c:f>
              <c:strCache>
                <c:ptCount val="5"/>
                <c:pt idx="0">
                  <c:v>Близко к дому (живу здесь)</c:v>
                </c:pt>
                <c:pt idx="1">
                  <c:v>Высокий рейтинг ВУЗа (престижность)</c:v>
                </c:pt>
                <c:pt idx="2">
                  <c:v>разнообразные специальности</c:v>
                </c:pt>
                <c:pt idx="3">
                  <c:v>Доступная стоимость обучения</c:v>
                </c:pt>
                <c:pt idx="4">
                  <c:v>Город с большими возможностями</c:v>
                </c:pt>
              </c:strCache>
            </c:strRef>
          </c:cat>
          <c:val>
            <c:numRef>
              <c:f>'слайд 4'!$G$6:$G$10</c:f>
              <c:numCache>
                <c:formatCode>0%</c:formatCode>
                <c:ptCount val="5"/>
                <c:pt idx="0">
                  <c:v>0.40700000000000008</c:v>
                </c:pt>
                <c:pt idx="1">
                  <c:v>0.18600000000000028</c:v>
                </c:pt>
                <c:pt idx="2">
                  <c:v>9.5000000000000043E-2</c:v>
                </c:pt>
                <c:pt idx="3">
                  <c:v>0.14800000000000021</c:v>
                </c:pt>
                <c:pt idx="4">
                  <c:v>0.16300000000000001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CC6-644C-90CF-16CB3FC3DDDA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39814272"/>
        <c:axId val="39815808"/>
      </c:barChart>
      <c:catAx>
        <c:axId val="39814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39815808"/>
        <c:crosses val="autoZero"/>
        <c:auto val="1"/>
        <c:lblAlgn val="ctr"/>
        <c:lblOffset val="100"/>
        <c:noMultiLvlLbl val="0"/>
      </c:catAx>
      <c:valAx>
        <c:axId val="39815808"/>
        <c:scaling>
          <c:orientation val="minMax"/>
        </c:scaling>
        <c:delete val="1"/>
        <c:axPos val="l"/>
        <c:numFmt formatCode="0%" sourceLinked="1"/>
        <c:majorTickMark val="none"/>
        <c:minorTickMark val="none"/>
        <c:tickLblPos val="none"/>
        <c:crossAx val="39814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6E50DE4-05E5-49BD-B876-092AB73A316E}" type="datetimeFigureOut">
              <a:rPr lang="ru-RU"/>
              <a:pPr>
                <a:defRPr/>
              </a:pPr>
              <a:t>06.03.2021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61DBB200-B9CC-4745-9EA2-44802ABECB6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7746134-F0AB-4DF7-A3E2-1A2007228A4C}" type="datetimeFigureOut">
              <a:rPr lang="ru-RU"/>
              <a:pPr>
                <a:defRPr/>
              </a:pPr>
              <a:t>06.03.2021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35038" y="739775"/>
            <a:ext cx="4927600" cy="36957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681538"/>
            <a:ext cx="5438775" cy="44354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361488"/>
            <a:ext cx="294640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FB4AAC00-CA17-435C-A20C-EB49A63683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7.xml"/><Relationship Id="rId7" Type="http://schemas.openxmlformats.org/officeDocument/2006/relationships/oleObject" Target="../embeddings/oleObject3.bin"/><Relationship Id="rId2" Type="http://schemas.openxmlformats.org/officeDocument/2006/relationships/tags" Target="../tags/tag6.xml"/><Relationship Id="rId1" Type="http://schemas.openxmlformats.org/officeDocument/2006/relationships/vmlDrawing" Target="../drawings/vmlDrawing3.vml"/><Relationship Id="rId6" Type="http://schemas.openxmlformats.org/officeDocument/2006/relationships/slideMaster" Target="../slideMasters/slideMaster1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9" Type="http://schemas.openxmlformats.org/officeDocument/2006/relationships/oleObject" Target="../embeddings/oleObject4.bin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63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Изображение 14" descr="1_Визитная карточка-04.png"/>
          <p:cNvPicPr>
            <a:picLocks noChangeAspect="1"/>
          </p:cNvPicPr>
          <p:nvPr userDrawn="1"/>
        </p:nvPicPr>
        <p:blipFill>
          <a:blip r:embed="rId6"/>
          <a:srcRect l="-2"/>
          <a:stretch>
            <a:fillRect/>
          </a:stretch>
        </p:blipFill>
        <p:spPr bwMode="auto">
          <a:xfrm>
            <a:off x="8261350" y="504825"/>
            <a:ext cx="5207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6" name="Группа 2"/>
          <p:cNvGrpSpPr>
            <a:grpSpLocks/>
          </p:cNvGrpSpPr>
          <p:nvPr userDrawn="1"/>
        </p:nvGrpSpPr>
        <p:grpSpPr bwMode="auto">
          <a:xfrm>
            <a:off x="361950" y="1198563"/>
            <a:ext cx="8420100" cy="4460875"/>
            <a:chOff x="361505" y="1198816"/>
            <a:chExt cx="8420988" cy="4460369"/>
          </a:xfrm>
        </p:grpSpPr>
        <p:cxnSp>
          <p:nvCxnSpPr>
            <p:cNvPr id="8" name="Прямая соединительная линия 10"/>
            <p:cNvCxnSpPr/>
            <p:nvPr userDrawn="1"/>
          </p:nvCxnSpPr>
          <p:spPr>
            <a:xfrm>
              <a:off x="361505" y="1198816"/>
              <a:ext cx="8420988" cy="0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 11"/>
            <p:cNvCxnSpPr/>
            <p:nvPr userDrawn="1"/>
          </p:nvCxnSpPr>
          <p:spPr>
            <a:xfrm>
              <a:off x="361505" y="5659185"/>
              <a:ext cx="8420988" cy="0"/>
            </a:xfrm>
            <a:prstGeom prst="line">
              <a:avLst/>
            </a:prstGeom>
            <a:ln w="63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object 2"/>
          <p:cNvSpPr txBox="1">
            <a:spLocks noGrp="1"/>
          </p:cNvSpPr>
          <p:nvPr>
            <p:ph type="title"/>
          </p:nvPr>
        </p:nvSpPr>
        <p:spPr>
          <a:xfrm>
            <a:off x="361505" y="1851757"/>
            <a:ext cx="8418070" cy="404085"/>
          </a:xfrm>
          <a:prstGeom prst="rect">
            <a:avLst/>
          </a:prstGeom>
        </p:spPr>
        <p:txBody>
          <a:bodyPr rtlCol="0"/>
          <a:lstStyle>
            <a:lvl1pPr>
              <a:defRPr sz="2600">
                <a:solidFill>
                  <a:schemeClr val="accent6"/>
                </a:solidFill>
                <a:latin typeface="+mj-lt"/>
              </a:defRPr>
            </a:lvl1pPr>
          </a:lstStyle>
          <a:p>
            <a:r>
              <a:rPr lang="en-US" dirty="0"/>
              <a:t>Образец заголовка</a:t>
            </a:r>
            <a:endParaRPr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505" y="3711292"/>
            <a:ext cx="8418071" cy="24622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>
              <a:buNone/>
              <a:defRPr sz="1600"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noProof="0" dirty="0"/>
              <a:t>Образец подзаголовка</a:t>
            </a:r>
            <a:endParaRPr lang="ru-RU" altLang="zh-CN" noProof="0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7" name="Слайд think-cell" r:id="rId7" imgW="360" imgH="360" progId="">
                  <p:embed/>
                </p:oleObj>
              </mc:Choice>
              <mc:Fallback>
                <p:oleObj name="Слайд think-cell" r:id="rId7" imgW="360" imgH="36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Прямоугольник 1" hidden="1"/>
          <p:cNvSpPr/>
          <p:nvPr userDrawn="1">
            <p:custDataLst>
              <p:tags r:id="rId3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ea typeface="+mj-ea"/>
              <a:cs typeface="+mj-cs"/>
              <a:sym typeface="Tahoma" panose="020B0604030504040204" pitchFamily="34" charset="0"/>
            </a:endParaRPr>
          </a:p>
        </p:txBody>
      </p:sp>
      <p:sp>
        <p:nvSpPr>
          <p:cNvPr id="5" name="Shape 233"/>
          <p:cNvSpPr>
            <a:spLocks noChangeArrowheads="1"/>
          </p:cNvSpPr>
          <p:nvPr userDrawn="1"/>
        </p:nvSpPr>
        <p:spPr bwMode="auto">
          <a:xfrm>
            <a:off x="8753475" y="6546850"/>
            <a:ext cx="288925" cy="26670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lvl1pPr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2950" indent="-28575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43000" indent="-22860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00200" indent="-22860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57400" indent="-22860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eaLnBrk="1" fontAlgn="auto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defRPr/>
            </a:pPr>
            <a:fld id="{491D72E3-841C-4ECB-8346-DC4D87EEA055}" type="slidenum">
              <a:rPr lang="ru-RU" altLang="ru-RU" sz="900" b="1">
                <a:solidFill>
                  <a:schemeClr val="accent6"/>
                </a:solidFill>
                <a:latin typeface="+mj-lt"/>
                <a:ea typeface="Helvetica Neue"/>
                <a:cs typeface="Helvetica Neue"/>
                <a:sym typeface="Helvetica Neue"/>
              </a:rPr>
              <a:pPr eaLnBrk="1" fontAlgn="auto">
                <a:lnSpc>
                  <a:spcPts val="105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ru-RU" altLang="ru-RU" sz="900" b="1" dirty="0">
                <a:solidFill>
                  <a:schemeClr val="accent6"/>
                </a:solidFill>
                <a:latin typeface="+mj-lt"/>
                <a:ea typeface="Helvetica Neue"/>
                <a:cs typeface="Helvetica Neue"/>
                <a:sym typeface="Helvetica Neue"/>
              </a:rPr>
              <a:t>￼</a:t>
            </a:r>
          </a:p>
        </p:txBody>
      </p:sp>
      <p:graphicFrame>
        <p:nvGraphicFramePr>
          <p:cNvPr id="6" name="Object 3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98" name="Слайд think-cell" r:id="rId9" imgW="360" imgH="360" progId="">
                  <p:embed/>
                </p:oleObj>
              </mc:Choice>
              <mc:Fallback>
                <p:oleObj name="Слайд think-cell" r:id="rId9" imgW="360" imgH="360" progId="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Прямоугольник 1" hidden="1"/>
          <p:cNvSpPr/>
          <p:nvPr userDrawn="1">
            <p:custDataLst>
              <p:tags r:id="rId5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ea typeface="+mj-ea"/>
              <a:cs typeface="+mj-cs"/>
              <a:sym typeface="Tahoma" panose="020B0604030504040204" pitchFamily="34" charset="0"/>
            </a:endParaRPr>
          </a:p>
        </p:txBody>
      </p:sp>
      <p:sp>
        <p:nvSpPr>
          <p:cNvPr id="10" name="McK 2. Slide Title"/>
          <p:cNvSpPr>
            <a:spLocks noGrp="1" noChangeArrowheads="1"/>
          </p:cNvSpPr>
          <p:nvPr>
            <p:ph type="title"/>
          </p:nvPr>
        </p:nvSpPr>
        <p:spPr bwMode="auto">
          <a:xfrm>
            <a:off x="360000" y="266843"/>
            <a:ext cx="8424000" cy="320601"/>
          </a:xfrm>
          <a:prstGeom prst="rect">
            <a:avLst/>
          </a:prstGeom>
          <a:noFill/>
          <a:ln>
            <a:noFill/>
          </a:ln>
          <a:effectLst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ru-RU" altLang="zh-CN" dirty="0"/>
              <a:t>Образец заголовка</a:t>
            </a:r>
            <a:endParaRPr lang="en-US" altLang="zh-CN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.bin"/><Relationship Id="rId3" Type="http://schemas.openxmlformats.org/officeDocument/2006/relationships/theme" Target="../theme/theme1.xml"/><Relationship Id="rId7" Type="http://schemas.openxmlformats.org/officeDocument/2006/relationships/tags" Target="../tags/tag4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ags" Target="../tags/tag3.xml"/><Relationship Id="rId5" Type="http://schemas.openxmlformats.org/officeDocument/2006/relationships/tags" Target="../tags/tag2.xml"/><Relationship Id="rId4" Type="http://schemas.openxmlformats.org/officeDocument/2006/relationships/vmlDrawing" Target="../drawings/vmlDrawing1.v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7736" name="Object 328"/>
          <p:cNvGraphicFramePr>
            <a:graphicFrameLocks noChangeAspect="1"/>
          </p:cNvGraphicFramePr>
          <p:nvPr>
            <p:custDataLst>
              <p:tags r:id="rId5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746" name="Слайд think-cell" r:id="rId8" imgW="360" imgH="360" progId="">
                  <p:embed/>
                </p:oleObj>
              </mc:Choice>
              <mc:Fallback>
                <p:oleObj name="Слайд think-cell" r:id="rId8" imgW="360" imgH="360" progId="">
                  <p:embed/>
                  <p:pic>
                    <p:nvPicPr>
                      <p:cNvPr id="0" name="Picture 3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Прямоугольник 1" hidden="1"/>
          <p:cNvSpPr/>
          <p:nvPr userDrawn="1">
            <p:custDataLst>
              <p:tags r:id="rId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2000" b="1" dirty="0">
              <a:ea typeface="+mj-ea"/>
              <a:cs typeface="+mj-cs"/>
              <a:sym typeface="Tahoma" panose="020B0604030504040204" pitchFamily="34" charset="0"/>
            </a:endParaRPr>
          </a:p>
        </p:txBody>
      </p:sp>
      <p:sp>
        <p:nvSpPr>
          <p:cNvPr id="17739" name="McK 2. Slide Title"/>
          <p:cNvSpPr>
            <a:spLocks noGrp="1" noChangeArrowheads="1"/>
          </p:cNvSpPr>
          <p:nvPr>
            <p:ph type="title"/>
            <p:custDataLst>
              <p:tags r:id="rId7"/>
            </p:custDataLst>
          </p:nvPr>
        </p:nvSpPr>
        <p:spPr bwMode="auto">
          <a:xfrm>
            <a:off x="360363" y="266700"/>
            <a:ext cx="8423275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ru-RU" altLang="zh-CN" smtClean="0"/>
              <a:t>Образец заголовка</a:t>
            </a:r>
            <a:endParaRPr lang="en-US" altLang="zh-CN" smtClean="0"/>
          </a:p>
        </p:txBody>
      </p:sp>
      <p:sp>
        <p:nvSpPr>
          <p:cNvPr id="6" name="Shape 233"/>
          <p:cNvSpPr>
            <a:spLocks noChangeArrowheads="1"/>
          </p:cNvSpPr>
          <p:nvPr userDrawn="1"/>
        </p:nvSpPr>
        <p:spPr bwMode="auto">
          <a:xfrm>
            <a:off x="8753475" y="6608763"/>
            <a:ext cx="288925" cy="141287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ctr">
            <a:spAutoFit/>
          </a:bodyPr>
          <a:lstStyle>
            <a:lvl1pPr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1pPr>
            <a:lvl2pPr marL="742950" indent="-28575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2pPr>
            <a:lvl3pPr marL="1143000" indent="-22860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3pPr>
            <a:lvl4pPr marL="1600200" indent="-22860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4pPr>
            <a:lvl5pPr marL="2057400" indent="-228600" algn="ctr" defTabSz="457200" eaLnBrk="0" hangingPunct="0"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rgbClr val="000000"/>
                </a:solidFill>
                <a:latin typeface="Helvetica Light"/>
                <a:ea typeface="Helvetica Light"/>
                <a:cs typeface="Helvetica Light"/>
                <a:sym typeface="Helvetica Light"/>
              </a:defRPr>
            </a:lvl9pPr>
          </a:lstStyle>
          <a:p>
            <a:pPr eaLnBrk="1" fontAlgn="auto">
              <a:lnSpc>
                <a:spcPts val="1050"/>
              </a:lnSpc>
              <a:spcBef>
                <a:spcPts val="0"/>
              </a:spcBef>
              <a:spcAft>
                <a:spcPts val="0"/>
              </a:spcAft>
              <a:defRPr/>
            </a:pPr>
            <a:fld id="{BEEA5F9D-B2E6-4F6C-B141-1BEDF1FA617F}" type="slidenum">
              <a:rPr lang="ru-RU" altLang="ru-RU" sz="900" b="1">
                <a:solidFill>
                  <a:schemeClr val="accent6"/>
                </a:solidFill>
                <a:latin typeface="+mj-lt"/>
                <a:ea typeface="Helvetica Neue"/>
                <a:cs typeface="Helvetica Neue"/>
                <a:sym typeface="Helvetica Neue"/>
              </a:rPr>
              <a:pPr eaLnBrk="1" fontAlgn="auto">
                <a:lnSpc>
                  <a:spcPts val="105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ru-RU" altLang="ru-RU" sz="900" b="1" dirty="0">
                <a:solidFill>
                  <a:schemeClr val="accent6"/>
                </a:solidFill>
                <a:latin typeface="+mj-lt"/>
                <a:ea typeface="Helvetica Neue"/>
                <a:cs typeface="Helvetica Neue"/>
                <a:sym typeface="Helvetica Neue"/>
              </a:rPr>
              <a:t>￼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000" b="1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000" b="1">
          <a:solidFill>
            <a:schemeClr val="tx1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10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3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8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emf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924" name="Object 204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1588" y="1588"/>
          <a:ext cx="1587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5" name="Слайд think-cell" r:id="rId4" imgW="360" imgH="360" progId="">
                  <p:embed/>
                </p:oleObj>
              </mc:Choice>
              <mc:Fallback>
                <p:oleObj name="Слайд think-cell" r:id="rId4" imgW="360" imgH="360" progId="">
                  <p:embed/>
                  <p:pic>
                    <p:nvPicPr>
                      <p:cNvPr id="0" name="Picture 20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8" y="1588"/>
                        <a:ext cx="1587" cy="15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452" y="1757622"/>
            <a:ext cx="8416925" cy="2369880"/>
          </a:xfrm>
          <a:solidFill>
            <a:schemeClr val="bg1"/>
          </a:solidFill>
        </p:spPr>
        <p:txBody>
          <a:bodyPr/>
          <a:lstStyle/>
          <a:p>
            <a:pPr algn="ctr"/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Ключевые потребности и запросы жителей Саратовской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агломерации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sz="1200" b="0" dirty="0" smtClean="0">
                <a:solidFill>
                  <a:schemeClr val="tx1"/>
                </a:solidFill>
              </a:rPr>
              <a:t>Руководитель исследования: с</a:t>
            </a:r>
            <a:r>
              <a:rPr lang="x-none" sz="1200" b="0" dirty="0" smtClean="0">
                <a:solidFill>
                  <a:schemeClr val="tx1"/>
                </a:solidFill>
              </a:rPr>
              <a:t>оциолог</a:t>
            </a:r>
            <a:r>
              <a:rPr lang="ru-RU" sz="1200" b="0" dirty="0" smtClean="0">
                <a:solidFill>
                  <a:schemeClr val="tx1"/>
                </a:solidFill>
              </a:rPr>
              <a:t> НОРЦМИ</a:t>
            </a:r>
            <a:r>
              <a:rPr lang="x-none" sz="1200" b="0" dirty="0" smtClean="0">
                <a:solidFill>
                  <a:schemeClr val="tx1"/>
                </a:solidFill>
              </a:rPr>
              <a:t>, </a:t>
            </a:r>
            <a:r>
              <a:rPr lang="x-none" sz="1200" b="0" dirty="0">
                <a:solidFill>
                  <a:schemeClr val="tx1"/>
                </a:solidFill>
              </a:rPr>
              <a:t>доцент, кандидат социологических наук </a:t>
            </a:r>
            <a:r>
              <a:rPr lang="ru-RU" sz="1200" b="0" dirty="0">
                <a:solidFill>
                  <a:schemeClr val="tx1"/>
                </a:solidFill>
              </a:rPr>
              <a:t/>
            </a:r>
            <a:br>
              <a:rPr lang="ru-RU" sz="1200" b="0" dirty="0">
                <a:solidFill>
                  <a:schemeClr val="tx1"/>
                </a:solidFill>
              </a:rPr>
            </a:br>
            <a:r>
              <a:rPr lang="x-none" sz="1200" b="0" dirty="0">
                <a:solidFill>
                  <a:schemeClr val="tx1"/>
                </a:solidFill>
              </a:rPr>
              <a:t>Чернецкая Анжела Альбертовна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470660" y="6256887"/>
            <a:ext cx="4572000" cy="36138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15000"/>
              </a:spcAft>
            </a:pPr>
            <a:r>
              <a:rPr lang="x-none" sz="800" i="1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Отчёт о выполнении работ и оказании услуг по проведению социологического опроса по договору № 02/2020/67-С от 05 августа 2020 г.</a:t>
            </a:r>
            <a:endParaRPr lang="ru-RU" sz="800" i="1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350914" y="5142466"/>
            <a:ext cx="4572000" cy="42864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r>
              <a:rPr lang="x-none" sz="10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Саратов – Санкт-Петербург</a:t>
            </a:r>
            <a:br>
              <a:rPr lang="x-none" sz="10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x-none" sz="1000" dirty="0">
                <a:latin typeface="Verdan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2020</a:t>
            </a:r>
            <a:endParaRPr lang="ru-RU" sz="1000" dirty="0">
              <a:effectLst/>
              <a:latin typeface="Verdana" panose="020B060403050404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753292" y="510888"/>
            <a:ext cx="2542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ЦЕНТР СТРАТЕГИЧЕСКИХ РАЗРАБОТОК</a:t>
            </a:r>
          </a:p>
          <a:p>
            <a:pPr algn="ctr">
              <a:spcAft>
                <a:spcPts val="0"/>
              </a:spcAft>
            </a:pPr>
            <a:r>
              <a:rPr lang="ru-RU" sz="10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«СЕВЕРО-ЗАПАД»</a:t>
            </a:r>
            <a:endParaRPr lang="ru-RU" sz="12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Санкт-Петербург</a:t>
            </a:r>
            <a:endParaRPr lang="ru-RU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30930" name="Рисунок 9" descr="C:\Users\Галина\Desktop\154321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4189" y="226169"/>
            <a:ext cx="1523870" cy="432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244432" y="679924"/>
            <a:ext cx="398338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800" b="1" dirty="0">
                <a:latin typeface="Arial Black" panose="020B0A04020102020204" pitchFamily="34" charset="0"/>
                <a:ea typeface="Times New Roman" panose="02020603050405020304" pitchFamily="18" charset="0"/>
              </a:rPr>
              <a:t>НОРЦМИ </a:t>
            </a:r>
            <a:r>
              <a:rPr lang="ru-RU" sz="800" b="1" dirty="0" smtClean="0">
                <a:latin typeface="Arial Black" panose="020B0A04020102020204" pitchFamily="34" charset="0"/>
                <a:ea typeface="Times New Roman" panose="02020603050405020304" pitchFamily="18" charset="0"/>
              </a:rPr>
              <a:t>/ </a:t>
            </a:r>
            <a:r>
              <a:rPr lang="ru-RU" sz="800" b="1" dirty="0" smtClean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НАУЧНО-ОБРАЗОВАТЕЛЬНЫЙ </a:t>
            </a:r>
            <a:r>
              <a:rPr lang="ru-RU" sz="800" b="1" dirty="0"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РЕГИОНАЛЬНЫЙ ЦЕНТР МОНИТОРИНГОВЫХ ИССЛЕДОВАНИЙ</a:t>
            </a:r>
            <a:endParaRPr lang="ru-RU" sz="8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09" name="Заголовок 1"/>
          <p:cNvSpPr>
            <a:spLocks noGrp="1"/>
          </p:cNvSpPr>
          <p:nvPr>
            <p:ph type="title"/>
          </p:nvPr>
        </p:nvSpPr>
        <p:spPr>
          <a:xfrm>
            <a:off x="360363" y="266700"/>
            <a:ext cx="8423275" cy="304800"/>
          </a:xfrm>
        </p:spPr>
        <p:txBody>
          <a:bodyPr/>
          <a:lstStyle/>
          <a:p>
            <a:pPr eaLnBrk="1" hangingPunct="1"/>
            <a:r>
              <a:rPr lang="ru-RU" smtClean="0"/>
              <a:t>Досуг в будни</a:t>
            </a:r>
          </a:p>
        </p:txBody>
      </p:sp>
      <p:pic>
        <p:nvPicPr>
          <p:cNvPr id="119810" name="Изображение 14" descr="1_Визитная карточка-04.png"/>
          <p:cNvPicPr>
            <a:picLocks noChangeAspect="1"/>
          </p:cNvPicPr>
          <p:nvPr/>
        </p:nvPicPr>
        <p:blipFill>
          <a:blip r:embed="rId2"/>
          <a:srcRect l="-2"/>
          <a:stretch>
            <a:fillRect/>
          </a:stretch>
        </p:blipFill>
        <p:spPr bwMode="auto">
          <a:xfrm>
            <a:off x="8605838" y="260350"/>
            <a:ext cx="3063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9811" name="TextBox 8"/>
          <p:cNvSpPr txBox="1">
            <a:spLocks noChangeArrowheads="1"/>
          </p:cNvSpPr>
          <p:nvPr/>
        </p:nvSpPr>
        <p:spPr bwMode="auto">
          <a:xfrm>
            <a:off x="0" y="6581775"/>
            <a:ext cx="83486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ahoma" pitchFamily="34" charset="0"/>
              </a:rPr>
              <a:t>Вопрос со множественным выбором. По данным опроса жителей Саратовской агломерации: 18-27 августа, </a:t>
            </a:r>
            <a:r>
              <a:rPr lang="en-US" sz="1200">
                <a:latin typeface="Tahoma" pitchFamily="34" charset="0"/>
              </a:rPr>
              <a:t>N=1149</a:t>
            </a:r>
            <a:endParaRPr lang="ru-RU" sz="1200">
              <a:latin typeface="Tahoma" pitchFamily="34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/>
        </p:nvGraphicFramePr>
        <p:xfrm>
          <a:off x="360000" y="1623060"/>
          <a:ext cx="8424000" cy="47891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9813" name="Прямоугольник 5"/>
          <p:cNvSpPr>
            <a:spLocks noChangeArrowheads="1"/>
          </p:cNvSpPr>
          <p:nvPr/>
        </p:nvSpPr>
        <p:spPr bwMode="auto">
          <a:xfrm>
            <a:off x="407988" y="750888"/>
            <a:ext cx="8328025" cy="639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Tahoma" pitchFamily="34" charset="0"/>
              </a:rPr>
              <a:t>Межрайонные различия в представлениях о досуге и реальных практиках проведения свободного времени могут объясняться особенностями инфраструктуры поселений и экономическим укладом. </a:t>
            </a:r>
          </a:p>
          <a:p>
            <a:endParaRPr lang="ru-RU" sz="12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7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60363" y="266700"/>
            <a:ext cx="8423275" cy="609600"/>
          </a:xfrm>
        </p:spPr>
        <p:txBody>
          <a:bodyPr/>
          <a:lstStyle/>
          <a:p>
            <a:pPr eaLnBrk="1" hangingPunct="1"/>
            <a:r>
              <a:rPr lang="ru-RU" smtClean="0"/>
              <a:t>Что поможет Вам чувствовать себя нужным обществу? </a:t>
            </a:r>
            <a:br>
              <a:rPr lang="ru-RU" smtClean="0"/>
            </a:br>
            <a:r>
              <a:rPr lang="ru-RU" sz="1200" smtClean="0"/>
              <a:t>вопрос для респондентов 55+</a:t>
            </a:r>
            <a:r>
              <a:rPr lang="ru-RU" smtClean="0"/>
              <a:t> </a:t>
            </a:r>
          </a:p>
        </p:txBody>
      </p:sp>
      <p:pic>
        <p:nvPicPr>
          <p:cNvPr id="121858" name="Изображение 14" descr="1_Визитная карточка-04.png"/>
          <p:cNvPicPr>
            <a:picLocks noChangeAspect="1"/>
          </p:cNvPicPr>
          <p:nvPr/>
        </p:nvPicPr>
        <p:blipFill>
          <a:blip r:embed="rId2"/>
          <a:srcRect l="-2"/>
          <a:stretch>
            <a:fillRect/>
          </a:stretch>
        </p:blipFill>
        <p:spPr bwMode="auto">
          <a:xfrm>
            <a:off x="8605838" y="260350"/>
            <a:ext cx="3063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60" name="Rectangle 9"/>
          <p:cNvSpPr>
            <a:spLocks noChangeArrowheads="1"/>
          </p:cNvSpPr>
          <p:nvPr/>
        </p:nvSpPr>
        <p:spPr bwMode="auto">
          <a:xfrm>
            <a:off x="0" y="-2317750"/>
            <a:ext cx="42052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 b="1">
                <a:latin typeface="Calibri" pitchFamily="34" charset="0"/>
                <a:cs typeface="Times New Roman" pitchFamily="18" charset="0"/>
              </a:rPr>
              <a:t>Хотели бы Вы встретить старость там, где живете сейчас?</a:t>
            </a:r>
            <a:endParaRPr lang="ru-RU" sz="900"/>
          </a:p>
          <a:p>
            <a:pPr eaLnBrk="0" hangingPunct="0"/>
            <a:endParaRPr lang="ru-RU"/>
          </a:p>
        </p:txBody>
      </p:sp>
      <p:sp>
        <p:nvSpPr>
          <p:cNvPr id="121861" name="Rectangle 10"/>
          <p:cNvSpPr>
            <a:spLocks noChangeArrowheads="1"/>
          </p:cNvSpPr>
          <p:nvPr/>
        </p:nvSpPr>
        <p:spPr bwMode="auto">
          <a:xfrm>
            <a:off x="0" y="946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1862" name="Rectangle 11"/>
          <p:cNvSpPr>
            <a:spLocks noChangeArrowheads="1"/>
          </p:cNvSpPr>
          <p:nvPr/>
        </p:nvSpPr>
        <p:spPr bwMode="auto">
          <a:xfrm>
            <a:off x="0" y="3689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1863" name="Rectangle 12"/>
          <p:cNvSpPr>
            <a:spLocks noChangeArrowheads="1"/>
          </p:cNvSpPr>
          <p:nvPr/>
        </p:nvSpPr>
        <p:spPr bwMode="auto">
          <a:xfrm>
            <a:off x="0" y="643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1864" name="Rectangle 13"/>
          <p:cNvSpPr>
            <a:spLocks noChangeArrowheads="1"/>
          </p:cNvSpPr>
          <p:nvPr/>
        </p:nvSpPr>
        <p:spPr bwMode="auto">
          <a:xfrm>
            <a:off x="0" y="9175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1865" name="Rectangle 15"/>
          <p:cNvSpPr>
            <a:spLocks noChangeArrowheads="1"/>
          </p:cNvSpPr>
          <p:nvPr/>
        </p:nvSpPr>
        <p:spPr bwMode="auto">
          <a:xfrm>
            <a:off x="0" y="1066800"/>
            <a:ext cx="184150" cy="503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sz="900"/>
          </a:p>
          <a:p>
            <a:pPr eaLnBrk="0" hangingPunct="0"/>
            <a:endParaRPr lang="ru-RU"/>
          </a:p>
        </p:txBody>
      </p:sp>
      <p:pic>
        <p:nvPicPr>
          <p:cNvPr id="121866" name="Диаграмма 1"/>
          <p:cNvPicPr>
            <a:picLocks noChangeArrowheads="1"/>
          </p:cNvPicPr>
          <p:nvPr/>
        </p:nvPicPr>
        <p:blipFill>
          <a:blip r:embed="rId3"/>
          <a:srcRect l="-1028" t="-6328" r="-2165" b="-3197"/>
          <a:stretch>
            <a:fillRect/>
          </a:stretch>
        </p:blipFill>
        <p:spPr bwMode="auto">
          <a:xfrm>
            <a:off x="979488" y="1473200"/>
            <a:ext cx="7129462" cy="4538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1867" name="Rectangle 16"/>
          <p:cNvSpPr>
            <a:spLocks noChangeArrowheads="1"/>
          </p:cNvSpPr>
          <p:nvPr/>
        </p:nvSpPr>
        <p:spPr bwMode="auto">
          <a:xfrm>
            <a:off x="0" y="58134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21869" name="TextBox 2"/>
          <p:cNvSpPr txBox="1">
            <a:spLocks noChangeArrowheads="1"/>
          </p:cNvSpPr>
          <p:nvPr/>
        </p:nvSpPr>
        <p:spPr bwMode="auto">
          <a:xfrm>
            <a:off x="0" y="6581775"/>
            <a:ext cx="571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ahoma" pitchFamily="34" charset="0"/>
              </a:rPr>
              <a:t>По данным опроса жителей Саратовской агломерации: 18-27</a:t>
            </a:r>
            <a:r>
              <a:rPr lang="en-US" sz="1200">
                <a:latin typeface="Tahoma" pitchFamily="34" charset="0"/>
              </a:rPr>
              <a:t> </a:t>
            </a:r>
            <a:r>
              <a:rPr lang="ru-RU" sz="1200">
                <a:latin typeface="Tahoma" pitchFamily="34" charset="0"/>
              </a:rPr>
              <a:t>августа, </a:t>
            </a:r>
            <a:r>
              <a:rPr lang="en-US" sz="1200">
                <a:latin typeface="Tahoma" pitchFamily="34" charset="0"/>
              </a:rPr>
              <a:t>N=1149</a:t>
            </a:r>
            <a:endParaRPr lang="ru-RU" sz="12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60363" y="266700"/>
            <a:ext cx="8423275" cy="307975"/>
          </a:xfrm>
        </p:spPr>
        <p:txBody>
          <a:bodyPr/>
          <a:lstStyle/>
          <a:p>
            <a:pPr eaLnBrk="1" hangingPunct="1"/>
            <a:r>
              <a:rPr lang="ru-RU" smtClean="0"/>
              <a:t>Причина выбора вуза в Саратове</a:t>
            </a:r>
          </a:p>
        </p:txBody>
      </p:sp>
      <p:pic>
        <p:nvPicPr>
          <p:cNvPr id="122882" name="Изображение 14" descr="1_Визитная карточка-04.png"/>
          <p:cNvPicPr>
            <a:picLocks noChangeAspect="1"/>
          </p:cNvPicPr>
          <p:nvPr/>
        </p:nvPicPr>
        <p:blipFill>
          <a:blip r:embed="rId2"/>
          <a:srcRect l="-2"/>
          <a:stretch>
            <a:fillRect/>
          </a:stretch>
        </p:blipFill>
        <p:spPr bwMode="auto">
          <a:xfrm>
            <a:off x="8605838" y="260350"/>
            <a:ext cx="3063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2883" name="TextBox 8"/>
          <p:cNvSpPr txBox="1">
            <a:spLocks noChangeArrowheads="1"/>
          </p:cNvSpPr>
          <p:nvPr/>
        </p:nvSpPr>
        <p:spPr bwMode="auto">
          <a:xfrm>
            <a:off x="0" y="6581775"/>
            <a:ext cx="571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ahoma" pitchFamily="34" charset="0"/>
              </a:rPr>
              <a:t>По данным опроса жителей Саратовской агломерации: 18-27 августа, </a:t>
            </a:r>
            <a:r>
              <a:rPr lang="en-US" sz="1200">
                <a:latin typeface="Tahoma" pitchFamily="34" charset="0"/>
              </a:rPr>
              <a:t>N=1149</a:t>
            </a:r>
            <a:endParaRPr lang="ru-RU" sz="1200">
              <a:latin typeface="Tahoma" pitchFamily="34" charset="0"/>
            </a:endParaRPr>
          </a:p>
        </p:txBody>
      </p:sp>
      <p:graphicFrame>
        <p:nvGraphicFramePr>
          <p:cNvPr id="10" name="Диаграмма 9"/>
          <p:cNvGraphicFramePr>
            <a:graphicFrameLocks/>
          </p:cNvGraphicFramePr>
          <p:nvPr/>
        </p:nvGraphicFramePr>
        <p:xfrm>
          <a:off x="594360" y="1394460"/>
          <a:ext cx="8011478" cy="40690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7" name="Заголовок 1"/>
          <p:cNvSpPr>
            <a:spLocks noGrp="1"/>
          </p:cNvSpPr>
          <p:nvPr>
            <p:ph type="title"/>
          </p:nvPr>
        </p:nvSpPr>
        <p:spPr>
          <a:xfrm>
            <a:off x="360363" y="266700"/>
            <a:ext cx="8423275" cy="609600"/>
          </a:xfrm>
        </p:spPr>
        <p:txBody>
          <a:bodyPr/>
          <a:lstStyle/>
          <a:p>
            <a:pPr eaLnBrk="1" hangingPunct="1"/>
            <a:r>
              <a:rPr lang="ru-RU" smtClean="0"/>
              <a:t>Характеристики выборки: </a:t>
            </a:r>
            <a:r>
              <a:rPr lang="en-US" smtClean="0"/>
              <a:t/>
            </a:r>
            <a:br>
              <a:rPr lang="en-US" smtClean="0"/>
            </a:br>
            <a:r>
              <a:rPr lang="ru-RU" smtClean="0"/>
              <a:t>место проживания и уровень образования</a:t>
            </a:r>
          </a:p>
        </p:txBody>
      </p:sp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360363" y="1097915"/>
          <a:ext cx="4406310" cy="4960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1619" name="TextBox 4"/>
          <p:cNvSpPr txBox="1">
            <a:spLocks noChangeArrowheads="1"/>
          </p:cNvSpPr>
          <p:nvPr/>
        </p:nvSpPr>
        <p:spPr bwMode="auto">
          <a:xfrm>
            <a:off x="0" y="6581775"/>
            <a:ext cx="571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ahoma" pitchFamily="34" charset="0"/>
              </a:rPr>
              <a:t>По данным опроса жителей Саратовской агломерации: 18-27 августа, </a:t>
            </a:r>
            <a:r>
              <a:rPr lang="en-US" sz="1200">
                <a:latin typeface="Tahoma" pitchFamily="34" charset="0"/>
              </a:rPr>
              <a:t>N=1149</a:t>
            </a:r>
            <a:endParaRPr lang="ru-RU" sz="1200">
              <a:latin typeface="Tahoma" pitchFamily="34" charset="0"/>
            </a:endParaRPr>
          </a:p>
        </p:txBody>
      </p:sp>
      <p:graphicFrame>
        <p:nvGraphicFramePr>
          <p:cNvPr id="5" name="Диаграмма 4">
            <a:extLst/>
          </p:cNvPr>
          <p:cNvGraphicFramePr>
            <a:graphicFrameLocks/>
          </p:cNvGraphicFramePr>
          <p:nvPr/>
        </p:nvGraphicFramePr>
        <p:xfrm>
          <a:off x="4423410" y="1097915"/>
          <a:ext cx="4617720" cy="4846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1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60363" y="266700"/>
            <a:ext cx="8423275" cy="304800"/>
          </a:xfrm>
        </p:spPr>
        <p:txBody>
          <a:bodyPr/>
          <a:lstStyle/>
          <a:p>
            <a:pPr eaLnBrk="1" hangingPunct="1"/>
            <a:r>
              <a:rPr lang="ru-RU" smtClean="0"/>
              <a:t>Хотели бы Вы создать семью именно в этом регионе?</a:t>
            </a:r>
          </a:p>
        </p:txBody>
      </p:sp>
      <p:pic>
        <p:nvPicPr>
          <p:cNvPr id="112642" name="Изображение 14" descr="1_Визитная карточка-04.png"/>
          <p:cNvPicPr>
            <a:picLocks noChangeAspect="1"/>
          </p:cNvPicPr>
          <p:nvPr/>
        </p:nvPicPr>
        <p:blipFill>
          <a:blip r:embed="rId2"/>
          <a:srcRect l="-2"/>
          <a:stretch>
            <a:fillRect/>
          </a:stretch>
        </p:blipFill>
        <p:spPr bwMode="auto">
          <a:xfrm>
            <a:off x="8605838" y="260350"/>
            <a:ext cx="3063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3" name="TextBox 2"/>
          <p:cNvSpPr txBox="1">
            <a:spLocks noChangeArrowheads="1"/>
          </p:cNvSpPr>
          <p:nvPr/>
        </p:nvSpPr>
        <p:spPr bwMode="auto">
          <a:xfrm>
            <a:off x="0" y="6581775"/>
            <a:ext cx="571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ahoma" pitchFamily="34" charset="0"/>
              </a:rPr>
              <a:t>По данным опроса жителей Саратовской агломерации: 18-27</a:t>
            </a:r>
            <a:r>
              <a:rPr lang="en-US" sz="1200">
                <a:latin typeface="Tahoma" pitchFamily="34" charset="0"/>
              </a:rPr>
              <a:t> </a:t>
            </a:r>
            <a:r>
              <a:rPr lang="ru-RU" sz="1200">
                <a:latin typeface="Tahoma" pitchFamily="34" charset="0"/>
              </a:rPr>
              <a:t>августа, </a:t>
            </a:r>
            <a:r>
              <a:rPr lang="en-US" sz="1200">
                <a:latin typeface="Tahoma" pitchFamily="34" charset="0"/>
              </a:rPr>
              <a:t>N=1149</a:t>
            </a:r>
            <a:endParaRPr lang="ru-RU" sz="1200">
              <a:latin typeface="Tahoma" pitchFamily="34" charset="0"/>
            </a:endParaRPr>
          </a:p>
        </p:txBody>
      </p:sp>
      <p:pic>
        <p:nvPicPr>
          <p:cNvPr id="112644" name="Диаграмма 12"/>
          <p:cNvPicPr>
            <a:picLocks noChangeArrowheads="1"/>
          </p:cNvPicPr>
          <p:nvPr/>
        </p:nvPicPr>
        <p:blipFill>
          <a:blip r:embed="rId3"/>
          <a:srcRect l="-33131" t="-5901" r="-25368" b="-4926"/>
          <a:stretch>
            <a:fillRect/>
          </a:stretch>
        </p:blipFill>
        <p:spPr bwMode="auto">
          <a:xfrm>
            <a:off x="196850" y="947738"/>
            <a:ext cx="315277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5" name="Диаграмма 2"/>
          <p:cNvPicPr>
            <a:picLocks noChangeArrowheads="1"/>
          </p:cNvPicPr>
          <p:nvPr/>
        </p:nvPicPr>
        <p:blipFill>
          <a:blip r:embed="rId4"/>
          <a:srcRect l="-29373" t="-5386" r="-21631" b="-4901"/>
          <a:stretch>
            <a:fillRect/>
          </a:stretch>
        </p:blipFill>
        <p:spPr bwMode="auto">
          <a:xfrm>
            <a:off x="254000" y="3630613"/>
            <a:ext cx="30099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46" name="Диаграмма 3"/>
          <p:cNvPicPr>
            <a:picLocks noChangeArrowheads="1"/>
          </p:cNvPicPr>
          <p:nvPr/>
        </p:nvPicPr>
        <p:blipFill>
          <a:blip r:embed="rId5"/>
          <a:srcRect l="-29373" t="-5386" r="-21631" b="-4901"/>
          <a:stretch>
            <a:fillRect/>
          </a:stretch>
        </p:blipFill>
        <p:spPr bwMode="auto">
          <a:xfrm>
            <a:off x="3321050" y="919163"/>
            <a:ext cx="300990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47" name="Rectangle 9"/>
          <p:cNvSpPr>
            <a:spLocks noChangeArrowheads="1"/>
          </p:cNvSpPr>
          <p:nvPr/>
        </p:nvSpPr>
        <p:spPr bwMode="auto">
          <a:xfrm>
            <a:off x="0" y="-946150"/>
            <a:ext cx="39433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 b="1">
                <a:solidFill>
                  <a:srgbClr val="000000"/>
                </a:solidFill>
                <a:ea typeface="Times New Roman" pitchFamily="18" charset="0"/>
                <a:cs typeface="Arial" charset="0"/>
              </a:rPr>
              <a:t>Хотели бы Вы создать семью именно в этом регионе?</a:t>
            </a:r>
            <a:endParaRPr lang="ru-RU" sz="900">
              <a:ea typeface="Times New Roman" pitchFamily="18" charset="0"/>
              <a:cs typeface="Arial" charset="0"/>
            </a:endParaRPr>
          </a:p>
          <a:p>
            <a:pPr eaLnBrk="0" hangingPunct="0"/>
            <a:endParaRPr lang="ru-RU">
              <a:ea typeface="Times New Roman" pitchFamily="18" charset="0"/>
              <a:cs typeface="Arial" charset="0"/>
            </a:endParaRPr>
          </a:p>
        </p:txBody>
      </p:sp>
      <p:sp>
        <p:nvSpPr>
          <p:cNvPr id="112648" name="Rectangle 10"/>
          <p:cNvSpPr>
            <a:spLocks noChangeArrowheads="1"/>
          </p:cNvSpPr>
          <p:nvPr/>
        </p:nvSpPr>
        <p:spPr bwMode="auto">
          <a:xfrm>
            <a:off x="0" y="7804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649" name="Диаграмма 4"/>
          <p:cNvPicPr>
            <a:picLocks noChangeArrowheads="1"/>
          </p:cNvPicPr>
          <p:nvPr/>
        </p:nvPicPr>
        <p:blipFill>
          <a:blip r:embed="rId6"/>
          <a:srcRect l="-27924" t="-5386" r="-20096" b="-4901"/>
          <a:stretch>
            <a:fillRect/>
          </a:stretch>
        </p:blipFill>
        <p:spPr bwMode="auto">
          <a:xfrm>
            <a:off x="0" y="0"/>
            <a:ext cx="29432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50" name="Диаграмма 4"/>
          <p:cNvPicPr>
            <a:picLocks noChangeArrowheads="1"/>
          </p:cNvPicPr>
          <p:nvPr/>
        </p:nvPicPr>
        <p:blipFill>
          <a:blip r:embed="rId6"/>
          <a:srcRect l="-27924" t="-5386" r="-20096" b="-4901"/>
          <a:stretch>
            <a:fillRect/>
          </a:stretch>
        </p:blipFill>
        <p:spPr bwMode="auto">
          <a:xfrm>
            <a:off x="5648325" y="3665538"/>
            <a:ext cx="29432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51" name="Rectangle 15"/>
          <p:cNvSpPr>
            <a:spLocks noChangeArrowheads="1"/>
          </p:cNvSpPr>
          <p:nvPr/>
        </p:nvSpPr>
        <p:spPr bwMode="auto">
          <a:xfrm>
            <a:off x="0" y="20574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112652" name="Диаграмма 4"/>
          <p:cNvPicPr>
            <a:picLocks noChangeArrowheads="1"/>
          </p:cNvPicPr>
          <p:nvPr/>
        </p:nvPicPr>
        <p:blipFill>
          <a:blip r:embed="rId7"/>
          <a:srcRect l="-27924" t="-5386" r="-20096" b="-4901"/>
          <a:stretch>
            <a:fillRect/>
          </a:stretch>
        </p:blipFill>
        <p:spPr bwMode="auto">
          <a:xfrm>
            <a:off x="3387725" y="3735388"/>
            <a:ext cx="29432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53" name="Rectangle 16"/>
          <p:cNvSpPr>
            <a:spLocks noChangeArrowheads="1"/>
          </p:cNvSpPr>
          <p:nvPr/>
        </p:nvSpPr>
        <p:spPr bwMode="auto">
          <a:xfrm>
            <a:off x="0" y="48006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2654" name="Прямоугольник 14"/>
          <p:cNvSpPr>
            <a:spLocks noChangeArrowheads="1"/>
          </p:cNvSpPr>
          <p:nvPr/>
        </p:nvSpPr>
        <p:spPr bwMode="auto">
          <a:xfrm>
            <a:off x="6330950" y="1819275"/>
            <a:ext cx="2581275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Tahoma" pitchFamily="34" charset="0"/>
              </a:rPr>
              <a:t>Жители Саратовской агломерации демонстрируют высокий уровень неудовлетворенности жизнью в регионе. </a:t>
            </a:r>
          </a:p>
          <a:p>
            <a:endParaRPr lang="ru-RU" sz="1200">
              <a:latin typeface="Tahoma" pitchFamily="34" charset="0"/>
            </a:endParaRPr>
          </a:p>
          <a:p>
            <a:r>
              <a:rPr lang="ru-RU" sz="1200">
                <a:latin typeface="Tahoma" pitchFamily="34" charset="0"/>
              </a:rPr>
              <a:t>Доля респондентов, не желающих заводить семью в Саратове, Энгельсском, Саратовском или Татищевском районах или затруднившихся с ответом на вопрос превышает 50%</a:t>
            </a:r>
          </a:p>
          <a:p>
            <a:endParaRPr lang="ru-RU" sz="120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60363" y="266700"/>
            <a:ext cx="8423275" cy="304800"/>
          </a:xfrm>
        </p:spPr>
        <p:txBody>
          <a:bodyPr/>
          <a:lstStyle/>
          <a:p>
            <a:pPr eaLnBrk="1" hangingPunct="1"/>
            <a:r>
              <a:rPr lang="ru-RU" smtClean="0"/>
              <a:t>Хотели бы Вы встретить старость там, где живете сейчас? </a:t>
            </a:r>
          </a:p>
        </p:txBody>
      </p:sp>
      <p:pic>
        <p:nvPicPr>
          <p:cNvPr id="113666" name="Изображение 14" descr="1_Визитная карточка-04.png"/>
          <p:cNvPicPr>
            <a:picLocks noChangeAspect="1"/>
          </p:cNvPicPr>
          <p:nvPr/>
        </p:nvPicPr>
        <p:blipFill>
          <a:blip r:embed="rId2"/>
          <a:srcRect l="-2"/>
          <a:stretch>
            <a:fillRect/>
          </a:stretch>
        </p:blipFill>
        <p:spPr bwMode="auto">
          <a:xfrm>
            <a:off x="8605838" y="260350"/>
            <a:ext cx="3063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67" name="TextBox 2"/>
          <p:cNvSpPr txBox="1">
            <a:spLocks noChangeArrowheads="1"/>
          </p:cNvSpPr>
          <p:nvPr/>
        </p:nvSpPr>
        <p:spPr bwMode="auto">
          <a:xfrm>
            <a:off x="0" y="6581775"/>
            <a:ext cx="571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ahoma" pitchFamily="34" charset="0"/>
              </a:rPr>
              <a:t>По данным опроса жителей Саратовской агломерации: 18-27</a:t>
            </a:r>
            <a:r>
              <a:rPr lang="en-US" sz="1200">
                <a:latin typeface="Tahoma" pitchFamily="34" charset="0"/>
              </a:rPr>
              <a:t> </a:t>
            </a:r>
            <a:r>
              <a:rPr lang="ru-RU" sz="1200">
                <a:latin typeface="Tahoma" pitchFamily="34" charset="0"/>
              </a:rPr>
              <a:t>августа, </a:t>
            </a:r>
            <a:r>
              <a:rPr lang="en-US" sz="1200">
                <a:latin typeface="Tahoma" pitchFamily="34" charset="0"/>
              </a:rPr>
              <a:t>N=1149</a:t>
            </a:r>
            <a:endParaRPr lang="ru-RU" sz="1200">
              <a:latin typeface="Tahoma" pitchFamily="34" charset="0"/>
            </a:endParaRPr>
          </a:p>
        </p:txBody>
      </p:sp>
      <p:pic>
        <p:nvPicPr>
          <p:cNvPr id="113668" name="Диаграмма 17"/>
          <p:cNvPicPr>
            <a:picLocks noChangeArrowheads="1"/>
          </p:cNvPicPr>
          <p:nvPr/>
        </p:nvPicPr>
        <p:blipFill>
          <a:blip r:embed="rId3"/>
          <a:srcRect l="-35489" t="-5901" r="-27556" b="-4926"/>
          <a:stretch>
            <a:fillRect/>
          </a:stretch>
        </p:blipFill>
        <p:spPr bwMode="auto">
          <a:xfrm>
            <a:off x="396875" y="700088"/>
            <a:ext cx="3248025" cy="271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69" name="Диаграмма 18"/>
          <p:cNvPicPr>
            <a:picLocks noChangeArrowheads="1"/>
          </p:cNvPicPr>
          <p:nvPr/>
        </p:nvPicPr>
        <p:blipFill>
          <a:blip r:embed="rId4"/>
          <a:srcRect l="-27924" t="-5386" r="-20096" b="-4901"/>
          <a:stretch>
            <a:fillRect/>
          </a:stretch>
        </p:blipFill>
        <p:spPr bwMode="auto">
          <a:xfrm>
            <a:off x="363538" y="3700463"/>
            <a:ext cx="29432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70" name="Диаграмма 19"/>
          <p:cNvPicPr>
            <a:picLocks noChangeArrowheads="1"/>
          </p:cNvPicPr>
          <p:nvPr/>
        </p:nvPicPr>
        <p:blipFill>
          <a:blip r:embed="rId5"/>
          <a:srcRect l="-18350" t="-5386" r="-10417" b="-4901"/>
          <a:stretch>
            <a:fillRect/>
          </a:stretch>
        </p:blipFill>
        <p:spPr bwMode="auto">
          <a:xfrm>
            <a:off x="3644900" y="671513"/>
            <a:ext cx="254317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3671" name="Диаграмма 20"/>
          <p:cNvPicPr>
            <a:picLocks noChangeArrowheads="1"/>
          </p:cNvPicPr>
          <p:nvPr/>
        </p:nvPicPr>
        <p:blipFill>
          <a:blip r:embed="rId6"/>
          <a:srcRect l="-21469" t="-5386" r="-13802" b="-4901"/>
          <a:stretch>
            <a:fillRect/>
          </a:stretch>
        </p:blipFill>
        <p:spPr bwMode="auto">
          <a:xfrm>
            <a:off x="3502025" y="3614738"/>
            <a:ext cx="2686050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3672" name="Rectangle 10"/>
          <p:cNvSpPr>
            <a:spLocks noChangeArrowheads="1"/>
          </p:cNvSpPr>
          <p:nvPr/>
        </p:nvSpPr>
        <p:spPr bwMode="auto">
          <a:xfrm>
            <a:off x="0" y="-2317750"/>
            <a:ext cx="42052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ru-RU" sz="1200" b="1">
                <a:latin typeface="Calibri" pitchFamily="34" charset="0"/>
                <a:cs typeface="Times New Roman" pitchFamily="18" charset="0"/>
              </a:rPr>
              <a:t>Хотели бы Вы встретить старость там, где живете сейчас?</a:t>
            </a:r>
            <a:endParaRPr lang="ru-RU" sz="900"/>
          </a:p>
          <a:p>
            <a:pPr eaLnBrk="0" hangingPunct="0"/>
            <a:endParaRPr lang="ru-RU"/>
          </a:p>
        </p:txBody>
      </p:sp>
      <p:sp>
        <p:nvSpPr>
          <p:cNvPr id="113673" name="Rectangle 11"/>
          <p:cNvSpPr>
            <a:spLocks noChangeArrowheads="1"/>
          </p:cNvSpPr>
          <p:nvPr/>
        </p:nvSpPr>
        <p:spPr bwMode="auto">
          <a:xfrm>
            <a:off x="0" y="9461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3674" name="Rectangle 12"/>
          <p:cNvSpPr>
            <a:spLocks noChangeArrowheads="1"/>
          </p:cNvSpPr>
          <p:nvPr/>
        </p:nvSpPr>
        <p:spPr bwMode="auto">
          <a:xfrm>
            <a:off x="0" y="36893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3675" name="Rectangle 13"/>
          <p:cNvSpPr>
            <a:spLocks noChangeArrowheads="1"/>
          </p:cNvSpPr>
          <p:nvPr/>
        </p:nvSpPr>
        <p:spPr bwMode="auto">
          <a:xfrm>
            <a:off x="0" y="64325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3676" name="Rectangle 14"/>
          <p:cNvSpPr>
            <a:spLocks noChangeArrowheads="1"/>
          </p:cNvSpPr>
          <p:nvPr/>
        </p:nvSpPr>
        <p:spPr bwMode="auto">
          <a:xfrm>
            <a:off x="0" y="91757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113677" name="Прямоугольник 13"/>
          <p:cNvSpPr>
            <a:spLocks noChangeArrowheads="1"/>
          </p:cNvSpPr>
          <p:nvPr/>
        </p:nvSpPr>
        <p:spPr bwMode="auto">
          <a:xfrm>
            <a:off x="6383338" y="2057400"/>
            <a:ext cx="2581275" cy="2312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Tahoma" pitchFamily="34" charset="0"/>
              </a:rPr>
              <a:t>Аналогичный результат демонстрируют ответы на вопрос о старости. </a:t>
            </a:r>
          </a:p>
          <a:p>
            <a:endParaRPr lang="ru-RU" sz="1200">
              <a:latin typeface="Tahoma" pitchFamily="34" charset="0"/>
            </a:endParaRPr>
          </a:p>
          <a:p>
            <a:r>
              <a:rPr lang="ru-RU" sz="1200">
                <a:latin typeface="Tahoma" pitchFamily="34" charset="0"/>
              </a:rPr>
              <a:t>Только в Татищевском районе доля тех, кто хочет встретить старость в своей регионе превышает 50%. Тогда как для города Саратов данная доля достигает только 32%</a:t>
            </a:r>
          </a:p>
          <a:p>
            <a:endParaRPr lang="ru-RU" sz="1200">
              <a:latin typeface="Tahoma" pitchFamily="34" charset="0"/>
            </a:endParaRPr>
          </a:p>
          <a:p>
            <a:endParaRPr lang="ru-RU" sz="140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89" name="Заголовок 1"/>
          <p:cNvSpPr>
            <a:spLocks noGrp="1"/>
          </p:cNvSpPr>
          <p:nvPr>
            <p:ph type="title"/>
          </p:nvPr>
        </p:nvSpPr>
        <p:spPr>
          <a:xfrm>
            <a:off x="360363" y="266700"/>
            <a:ext cx="8423275" cy="307975"/>
          </a:xfrm>
        </p:spPr>
        <p:txBody>
          <a:bodyPr/>
          <a:lstStyle/>
          <a:p>
            <a:pPr eaLnBrk="1" hangingPunct="1"/>
            <a:r>
              <a:rPr lang="ru-RU" smtClean="0"/>
              <a:t>Желание сменить место жительства</a:t>
            </a:r>
          </a:p>
        </p:txBody>
      </p:sp>
      <p:pic>
        <p:nvPicPr>
          <p:cNvPr id="114690" name="Изображение 14" descr="1_Визитная карточка-04.png"/>
          <p:cNvPicPr>
            <a:picLocks noChangeAspect="1"/>
          </p:cNvPicPr>
          <p:nvPr/>
        </p:nvPicPr>
        <p:blipFill>
          <a:blip r:embed="rId2"/>
          <a:srcRect l="-2"/>
          <a:stretch>
            <a:fillRect/>
          </a:stretch>
        </p:blipFill>
        <p:spPr bwMode="auto">
          <a:xfrm>
            <a:off x="8605838" y="260350"/>
            <a:ext cx="3063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397975" y="1205865"/>
          <a:ext cx="5020650" cy="4446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4692" name="TextBox 2"/>
          <p:cNvSpPr txBox="1">
            <a:spLocks noChangeArrowheads="1"/>
          </p:cNvSpPr>
          <p:nvPr/>
        </p:nvSpPr>
        <p:spPr bwMode="auto">
          <a:xfrm>
            <a:off x="0" y="6581775"/>
            <a:ext cx="571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ahoma" pitchFamily="34" charset="0"/>
              </a:rPr>
              <a:t>По данным опроса жителей Саратовской агломерации: 18-27</a:t>
            </a:r>
            <a:r>
              <a:rPr lang="en-US" sz="1200">
                <a:latin typeface="Tahoma" pitchFamily="34" charset="0"/>
              </a:rPr>
              <a:t> </a:t>
            </a:r>
            <a:r>
              <a:rPr lang="ru-RU" sz="1200">
                <a:latin typeface="Tahoma" pitchFamily="34" charset="0"/>
              </a:rPr>
              <a:t>августа, </a:t>
            </a:r>
            <a:r>
              <a:rPr lang="en-US" sz="1200">
                <a:latin typeface="Tahoma" pitchFamily="34" charset="0"/>
              </a:rPr>
              <a:t>N=1149</a:t>
            </a:r>
            <a:endParaRPr lang="ru-RU" sz="1200">
              <a:latin typeface="Tahoma" pitchFamily="34" charset="0"/>
            </a:endParaRPr>
          </a:p>
        </p:txBody>
      </p:sp>
      <p:sp>
        <p:nvSpPr>
          <p:cNvPr id="114693" name="Прямоугольник 1"/>
          <p:cNvSpPr>
            <a:spLocks noChangeArrowheads="1"/>
          </p:cNvSpPr>
          <p:nvPr/>
        </p:nvSpPr>
        <p:spPr bwMode="auto">
          <a:xfrm>
            <a:off x="5584825" y="1270000"/>
            <a:ext cx="332740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Tahoma" pitchFamily="34" charset="0"/>
              </a:rPr>
              <a:t>У жителей Саратовской агломерации сильные миграционные настроения. </a:t>
            </a:r>
          </a:p>
          <a:p>
            <a:endParaRPr lang="ru-RU" sz="1200">
              <a:latin typeface="Tahoma" pitchFamily="34" charset="0"/>
            </a:endParaRPr>
          </a:p>
          <a:p>
            <a:r>
              <a:rPr lang="ru-RU" sz="1200">
                <a:latin typeface="Tahoma" pitchFamily="34" charset="0"/>
              </a:rPr>
              <a:t>Более половины респондентов хотели бы переехать, и лишь каждый четвертый предпочел бы остаться жить на своем месте. </a:t>
            </a:r>
          </a:p>
          <a:p>
            <a:endParaRPr lang="ru-RU" sz="1200">
              <a:latin typeface="Tahoma" pitchFamily="34" charset="0"/>
            </a:endParaRPr>
          </a:p>
          <a:p>
            <a:r>
              <a:rPr lang="ru-RU" sz="1200">
                <a:latin typeface="Tahoma" pitchFamily="34" charset="0"/>
              </a:rPr>
              <a:t>В отличие от жителей Энгельсского и Саратовского районов и города Саратова, подавляющее большинство которых настроены на отъезд, респонденты из Татищевского района более привязаны к своему дому, но и здесь довольно высокий процент тех, кто хотел бы покинуть свой край.</a:t>
            </a:r>
            <a:endParaRPr lang="ru-RU" sz="1200">
              <a:latin typeface="Tahoma" pitchFamily="34" charset="0"/>
              <a:cs typeface="Times New Roman" pitchFamily="18" charset="0"/>
            </a:endParaRPr>
          </a:p>
          <a:p>
            <a:endParaRPr lang="ru-RU" sz="120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3" name="Заголовок 1"/>
          <p:cNvSpPr>
            <a:spLocks noGrp="1"/>
          </p:cNvSpPr>
          <p:nvPr>
            <p:ph type="title"/>
          </p:nvPr>
        </p:nvSpPr>
        <p:spPr>
          <a:xfrm>
            <a:off x="360363" y="266700"/>
            <a:ext cx="8423275" cy="307975"/>
          </a:xfrm>
        </p:spPr>
        <p:txBody>
          <a:bodyPr/>
          <a:lstStyle/>
          <a:p>
            <a:pPr eaLnBrk="1" hangingPunct="1"/>
            <a:r>
              <a:rPr lang="ru-RU" smtClean="0"/>
              <a:t>Предполагаемое направление переезда</a:t>
            </a:r>
          </a:p>
        </p:txBody>
      </p:sp>
      <p:pic>
        <p:nvPicPr>
          <p:cNvPr id="115714" name="Изображение 14" descr="1_Визитная карточка-04.png"/>
          <p:cNvPicPr>
            <a:picLocks noChangeAspect="1"/>
          </p:cNvPicPr>
          <p:nvPr/>
        </p:nvPicPr>
        <p:blipFill>
          <a:blip r:embed="rId2"/>
          <a:srcRect l="-2"/>
          <a:stretch>
            <a:fillRect/>
          </a:stretch>
        </p:blipFill>
        <p:spPr bwMode="auto">
          <a:xfrm>
            <a:off x="8605838" y="260350"/>
            <a:ext cx="3063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731520" y="1240154"/>
          <a:ext cx="4537710" cy="45548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5717" name="Прямоугольник 1"/>
          <p:cNvSpPr>
            <a:spLocks noChangeArrowheads="1"/>
          </p:cNvSpPr>
          <p:nvPr/>
        </p:nvSpPr>
        <p:spPr bwMode="auto">
          <a:xfrm>
            <a:off x="5727700" y="1855788"/>
            <a:ext cx="2684463" cy="2282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Tahoma" pitchFamily="34" charset="0"/>
              </a:rPr>
              <a:t>Такие настроения   представляет потенциал отрицательной динамики народонаселения Саратовской области, особенно учитывая тот факт, что практически все, кто хотел бы сменить место жительства, - а среди них примерно одинаковый процент мужчин и женщин, - ориентированы на выезд за пределы данного региона. </a:t>
            </a:r>
          </a:p>
          <a:p>
            <a:endParaRPr lang="ru-RU" sz="1200">
              <a:latin typeface="Tahoma" pitchFamily="34" charset="0"/>
            </a:endParaRPr>
          </a:p>
        </p:txBody>
      </p:sp>
      <p:sp>
        <p:nvSpPr>
          <p:cNvPr id="115719" name="TextBox 2"/>
          <p:cNvSpPr txBox="1">
            <a:spLocks noChangeArrowheads="1"/>
          </p:cNvSpPr>
          <p:nvPr/>
        </p:nvSpPr>
        <p:spPr bwMode="auto">
          <a:xfrm>
            <a:off x="0" y="6581775"/>
            <a:ext cx="5715000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ahoma" pitchFamily="34" charset="0"/>
              </a:rPr>
              <a:t>По данным опроса жителей Саратовской агломерации: 18-27</a:t>
            </a:r>
            <a:r>
              <a:rPr lang="en-US" sz="1200">
                <a:latin typeface="Tahoma" pitchFamily="34" charset="0"/>
              </a:rPr>
              <a:t> </a:t>
            </a:r>
            <a:r>
              <a:rPr lang="ru-RU" sz="1200">
                <a:latin typeface="Tahoma" pitchFamily="34" charset="0"/>
              </a:rPr>
              <a:t>августа, </a:t>
            </a:r>
            <a:r>
              <a:rPr lang="en-US" sz="1200">
                <a:latin typeface="Tahoma" pitchFamily="34" charset="0"/>
              </a:rPr>
              <a:t>N=1149</a:t>
            </a:r>
            <a:endParaRPr lang="ru-RU" sz="12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7" name="Заголовок 1"/>
          <p:cNvSpPr>
            <a:spLocks noGrp="1"/>
          </p:cNvSpPr>
          <p:nvPr>
            <p:ph type="title"/>
          </p:nvPr>
        </p:nvSpPr>
        <p:spPr>
          <a:xfrm>
            <a:off x="360363" y="266700"/>
            <a:ext cx="8423275" cy="307975"/>
          </a:xfrm>
        </p:spPr>
        <p:txBody>
          <a:bodyPr/>
          <a:lstStyle/>
          <a:p>
            <a:pPr eaLnBrk="1" hangingPunct="1"/>
            <a:r>
              <a:rPr lang="ru-RU" smtClean="0"/>
              <a:t>Предполагаемая цель переезда</a:t>
            </a:r>
          </a:p>
        </p:txBody>
      </p:sp>
      <p:pic>
        <p:nvPicPr>
          <p:cNvPr id="116738" name="Изображение 14" descr="1_Визитная карточка-04.png"/>
          <p:cNvPicPr>
            <a:picLocks noChangeAspect="1"/>
          </p:cNvPicPr>
          <p:nvPr/>
        </p:nvPicPr>
        <p:blipFill>
          <a:blip r:embed="rId2"/>
          <a:srcRect l="-2"/>
          <a:stretch>
            <a:fillRect/>
          </a:stretch>
        </p:blipFill>
        <p:spPr bwMode="auto">
          <a:xfrm>
            <a:off x="8605838" y="260350"/>
            <a:ext cx="3063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6739" name="TextBox 7"/>
          <p:cNvSpPr txBox="1">
            <a:spLocks noChangeArrowheads="1"/>
          </p:cNvSpPr>
          <p:nvPr/>
        </p:nvSpPr>
        <p:spPr bwMode="auto">
          <a:xfrm>
            <a:off x="0" y="6581775"/>
            <a:ext cx="83486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ahoma" pitchFamily="34" charset="0"/>
              </a:rPr>
              <a:t>Вопрос со множественным выбором. По данным опроса жителей Саратовской агломерации: 18-27 августа, </a:t>
            </a:r>
            <a:r>
              <a:rPr lang="en-US" sz="1200">
                <a:latin typeface="Tahoma" pitchFamily="34" charset="0"/>
              </a:rPr>
              <a:t>N=1149</a:t>
            </a:r>
            <a:endParaRPr lang="ru-RU" sz="1200">
              <a:latin typeface="Tahoma" pitchFamily="34" charset="0"/>
            </a:endParaRPr>
          </a:p>
        </p:txBody>
      </p:sp>
      <p:graphicFrame>
        <p:nvGraphicFramePr>
          <p:cNvPr id="7" name="Диаграмма 6"/>
          <p:cNvGraphicFramePr>
            <a:graphicFrameLocks/>
          </p:cNvGraphicFramePr>
          <p:nvPr/>
        </p:nvGraphicFramePr>
        <p:xfrm>
          <a:off x="359999" y="1074420"/>
          <a:ext cx="5012101" cy="50406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6741" name="Прямоугольник 1"/>
          <p:cNvSpPr>
            <a:spLocks noChangeArrowheads="1"/>
          </p:cNvSpPr>
          <p:nvPr/>
        </p:nvSpPr>
        <p:spPr bwMode="auto">
          <a:xfrm>
            <a:off x="5589588" y="1184275"/>
            <a:ext cx="3322637" cy="4211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Tahoma" pitchFamily="34" charset="0"/>
              </a:rPr>
              <a:t>К базовым наши респонденты отнесли улучшение финансового благополучия и доступа к выбору работы, к смене климатической зоны. </a:t>
            </a:r>
            <a:endParaRPr lang="en-US" sz="1200">
              <a:latin typeface="Tahoma" pitchFamily="34" charset="0"/>
            </a:endParaRPr>
          </a:p>
          <a:p>
            <a:endParaRPr lang="ru-RU" sz="1200">
              <a:latin typeface="Tahoma" pitchFamily="34" charset="0"/>
            </a:endParaRPr>
          </a:p>
          <a:p>
            <a:r>
              <a:rPr lang="ru-RU" sz="1200">
                <a:latin typeface="Tahoma" pitchFamily="34" charset="0"/>
              </a:rPr>
              <a:t>Над ними надстраиваются потребности в улучшении доступа к ключевым сервисам – в сфере культуры, здравоохранения и образования. </a:t>
            </a:r>
            <a:endParaRPr lang="en-US" sz="1200">
              <a:latin typeface="Tahoma" pitchFamily="34" charset="0"/>
            </a:endParaRPr>
          </a:p>
          <a:p>
            <a:endParaRPr lang="ru-RU" sz="1200">
              <a:latin typeface="Tahoma" pitchFamily="34" charset="0"/>
            </a:endParaRPr>
          </a:p>
          <a:p>
            <a:r>
              <a:rPr lang="ru-RU" sz="1200">
                <a:latin typeface="Tahoma" pitchFamily="34" charset="0"/>
              </a:rPr>
              <a:t>Потребность «начать жизнь с новой страницы» можно отнести к экзистенциальным. </a:t>
            </a:r>
            <a:endParaRPr lang="en-US" sz="1200">
              <a:latin typeface="Tahoma" pitchFamily="34" charset="0"/>
            </a:endParaRPr>
          </a:p>
          <a:p>
            <a:endParaRPr lang="ru-RU" sz="1200">
              <a:latin typeface="Tahoma" pitchFamily="34" charset="0"/>
            </a:endParaRPr>
          </a:p>
          <a:p>
            <a:r>
              <a:rPr lang="ru-RU" sz="1200">
                <a:latin typeface="Tahoma" pitchFamily="34" charset="0"/>
              </a:rPr>
              <a:t>При этом минимальное число опрошенных актуализировали для себя потребность в изменении структуры семьи, формировании новых личных отношений или сокращение географической дистанции с родными, возможно, большинство эту потребность уже реализовали.</a:t>
            </a:r>
          </a:p>
          <a:p>
            <a:pPr>
              <a:lnSpc>
                <a:spcPct val="115000"/>
              </a:lnSpc>
              <a:spcBef>
                <a:spcPts val="600"/>
              </a:spcBef>
              <a:spcAft>
                <a:spcPts val="600"/>
              </a:spcAft>
            </a:pPr>
            <a:endParaRPr lang="ru-RU" sz="1200">
              <a:latin typeface="Tahoma" pitchFamily="34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1" name="Заголовок 1"/>
          <p:cNvSpPr>
            <a:spLocks noGrp="1"/>
          </p:cNvSpPr>
          <p:nvPr>
            <p:ph type="title"/>
          </p:nvPr>
        </p:nvSpPr>
        <p:spPr>
          <a:xfrm>
            <a:off x="360363" y="266700"/>
            <a:ext cx="8423275" cy="304800"/>
          </a:xfrm>
        </p:spPr>
        <p:txBody>
          <a:bodyPr/>
          <a:lstStyle/>
          <a:p>
            <a:pPr eaLnBrk="1" hangingPunct="1"/>
            <a:r>
              <a:rPr lang="ru-RU" smtClean="0"/>
              <a:t>Идеальный выходной</a:t>
            </a:r>
          </a:p>
        </p:txBody>
      </p:sp>
      <p:pic>
        <p:nvPicPr>
          <p:cNvPr id="117762" name="Изображение 14" descr="1_Визитная карточка-04.png"/>
          <p:cNvPicPr>
            <a:picLocks noChangeAspect="1"/>
          </p:cNvPicPr>
          <p:nvPr/>
        </p:nvPicPr>
        <p:blipFill>
          <a:blip r:embed="rId2"/>
          <a:srcRect l="-2"/>
          <a:stretch>
            <a:fillRect/>
          </a:stretch>
        </p:blipFill>
        <p:spPr bwMode="auto">
          <a:xfrm>
            <a:off x="8605838" y="260350"/>
            <a:ext cx="3063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7763" name="TextBox 6"/>
          <p:cNvSpPr txBox="1">
            <a:spLocks noChangeArrowheads="1"/>
          </p:cNvSpPr>
          <p:nvPr/>
        </p:nvSpPr>
        <p:spPr bwMode="auto">
          <a:xfrm>
            <a:off x="0" y="6581775"/>
            <a:ext cx="83486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ahoma" pitchFamily="34" charset="0"/>
              </a:rPr>
              <a:t>Вопрос со множественным выбором. По данным опроса жителей Саратовской агломерации: 18-27 августа, </a:t>
            </a:r>
            <a:r>
              <a:rPr lang="en-US" sz="1200">
                <a:latin typeface="Tahoma" pitchFamily="34" charset="0"/>
              </a:rPr>
              <a:t>N=1149</a:t>
            </a:r>
            <a:endParaRPr lang="ru-RU" sz="1200">
              <a:latin typeface="Tahoma" pitchFamily="34" charset="0"/>
            </a:endParaRPr>
          </a:p>
        </p:txBody>
      </p:sp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251459" y="1396186"/>
          <a:ext cx="8423275" cy="50160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7765" name="Прямоугольник 1"/>
          <p:cNvSpPr>
            <a:spLocks noChangeArrowheads="1"/>
          </p:cNvSpPr>
          <p:nvPr/>
        </p:nvSpPr>
        <p:spPr bwMode="auto">
          <a:xfrm>
            <a:off x="360363" y="873125"/>
            <a:ext cx="77898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Tahoma" pitchFamily="34" charset="0"/>
              </a:rPr>
              <a:t>Представления об идеальном выходном дне и реальные практики расходятся по многим позициям. </a:t>
            </a:r>
          </a:p>
          <a:p>
            <a:endParaRPr lang="ru-RU" sz="1200">
              <a:latin typeface="Tahoma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5" name="Заголовок 1"/>
          <p:cNvSpPr>
            <a:spLocks noGrp="1"/>
          </p:cNvSpPr>
          <p:nvPr>
            <p:ph type="title"/>
          </p:nvPr>
        </p:nvSpPr>
        <p:spPr>
          <a:xfrm>
            <a:off x="360363" y="266700"/>
            <a:ext cx="8423275" cy="304800"/>
          </a:xfrm>
        </p:spPr>
        <p:txBody>
          <a:bodyPr/>
          <a:lstStyle/>
          <a:p>
            <a:pPr eaLnBrk="1" hangingPunct="1"/>
            <a:r>
              <a:rPr lang="ru-RU" smtClean="0"/>
              <a:t>Обычный выходной</a:t>
            </a:r>
          </a:p>
        </p:txBody>
      </p:sp>
      <p:pic>
        <p:nvPicPr>
          <p:cNvPr id="118786" name="Изображение 14" descr="1_Визитная карточка-04.png"/>
          <p:cNvPicPr>
            <a:picLocks noChangeAspect="1"/>
          </p:cNvPicPr>
          <p:nvPr/>
        </p:nvPicPr>
        <p:blipFill>
          <a:blip r:embed="rId2"/>
          <a:srcRect l="-2"/>
          <a:stretch>
            <a:fillRect/>
          </a:stretch>
        </p:blipFill>
        <p:spPr bwMode="auto">
          <a:xfrm>
            <a:off x="8605838" y="260350"/>
            <a:ext cx="306387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8" name="Диаграмма 7"/>
          <p:cNvGraphicFramePr>
            <a:graphicFrameLocks/>
          </p:cNvGraphicFramePr>
          <p:nvPr/>
        </p:nvGraphicFramePr>
        <p:xfrm>
          <a:off x="359999" y="1516886"/>
          <a:ext cx="8552225" cy="49665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8788" name="TextBox 8"/>
          <p:cNvSpPr txBox="1">
            <a:spLocks noChangeArrowheads="1"/>
          </p:cNvSpPr>
          <p:nvPr/>
        </p:nvSpPr>
        <p:spPr bwMode="auto">
          <a:xfrm>
            <a:off x="0" y="6581775"/>
            <a:ext cx="834866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200">
                <a:latin typeface="Tahoma" pitchFamily="34" charset="0"/>
              </a:rPr>
              <a:t>Вопрос со множественным выбором. По данным опроса жителей Саратовской агломерации: 18-27 августа, </a:t>
            </a:r>
            <a:r>
              <a:rPr lang="en-US" sz="1200">
                <a:latin typeface="Tahoma" pitchFamily="34" charset="0"/>
              </a:rPr>
              <a:t>N=1149</a:t>
            </a:r>
            <a:endParaRPr lang="ru-RU" sz="1200">
              <a:latin typeface="Tahoma" pitchFamily="34" charset="0"/>
            </a:endParaRPr>
          </a:p>
        </p:txBody>
      </p:sp>
      <p:sp>
        <p:nvSpPr>
          <p:cNvPr id="118789" name="Прямоугольник 5"/>
          <p:cNvSpPr>
            <a:spLocks noChangeArrowheads="1"/>
          </p:cNvSpPr>
          <p:nvPr/>
        </p:nvSpPr>
        <p:spPr bwMode="auto">
          <a:xfrm>
            <a:off x="360363" y="777875"/>
            <a:ext cx="8423275" cy="639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200">
                <a:latin typeface="Tahoma" pitchFamily="34" charset="0"/>
              </a:rPr>
              <a:t>Возможно, высокая популярность ответов о проведении досуга дома объясняется изменением практик респондентов во время пандемии, но в большей степени данные указывают на высокую роль контекста семьи, дома в жизни респондентов.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5081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gcuNnvGn8sgABph2KA1n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q8JtFRgGC0G9_0Un4xRMuA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EgcuNnvGn8sgABph2KA1nQ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YpEmq0EYC1DvfCWDGFzm1w"/>
</p:tagLst>
</file>

<file path=ppt/theme/theme1.xml><?xml version="1.0" encoding="utf-8"?>
<a:theme xmlns:a="http://schemas.openxmlformats.org/drawingml/2006/main" name="Тема Office">
  <a:themeElements>
    <a:clrScheme name="АИЖК">
      <a:dk1>
        <a:srgbClr val="3E5057"/>
      </a:dk1>
      <a:lt1>
        <a:sysClr val="window" lastClr="FFFFFF"/>
      </a:lt1>
      <a:dk2>
        <a:srgbClr val="3E5057"/>
      </a:dk2>
      <a:lt2>
        <a:srgbClr val="FFFFFF"/>
      </a:lt2>
      <a:accent1>
        <a:srgbClr val="DCDEE0"/>
      </a:accent1>
      <a:accent2>
        <a:srgbClr val="A6AAA9"/>
      </a:accent2>
      <a:accent3>
        <a:srgbClr val="7F7F7F"/>
      </a:accent3>
      <a:accent4>
        <a:srgbClr val="3E5057"/>
      </a:accent4>
      <a:accent5>
        <a:srgbClr val="A6AAA9"/>
      </a:accent5>
      <a:accent6>
        <a:srgbClr val="8FC54C"/>
      </a:accent6>
      <a:hlink>
        <a:srgbClr val="8FC54C"/>
      </a:hlink>
      <a:folHlink>
        <a:srgbClr val="3E5057"/>
      </a:folHlink>
    </a:clrScheme>
    <a:fontScheme name="Другая 3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_AHML_4.pptx [только чтение]" id="{683D8B4C-CCED-4A32-AB74-DC63D92A5C4B}" vid="{85563BA2-75FB-4245-8164-76E951ED826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Template_AHML_4</Template>
  <TotalTime>6672</TotalTime>
  <Words>658</Words>
  <Application>Microsoft Office PowerPoint</Application>
  <PresentationFormat>Экран (4:3)</PresentationFormat>
  <Paragraphs>64</Paragraphs>
  <Slides>12</Slides>
  <Notes>0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21" baseType="lpstr">
      <vt:lpstr>Arial</vt:lpstr>
      <vt:lpstr>Arial Black</vt:lpstr>
      <vt:lpstr>Calibri</vt:lpstr>
      <vt:lpstr>Helvetica Neue</vt:lpstr>
      <vt:lpstr>Tahoma</vt:lpstr>
      <vt:lpstr>Times New Roman</vt:lpstr>
      <vt:lpstr>Verdana</vt:lpstr>
      <vt:lpstr>Тема Office</vt:lpstr>
      <vt:lpstr>Слайд think-cell</vt:lpstr>
      <vt:lpstr>Ключевые потребности и запросы жителей Саратовской агломерации   Руководитель исследования: социолог НОРЦМИ, доцент, кандидат социологических наук  Чернецкая Анжела Альбертовна  </vt:lpstr>
      <vt:lpstr>Характеристики выборки:  место проживания и уровень образования</vt:lpstr>
      <vt:lpstr>Хотели бы Вы создать семью именно в этом регионе?</vt:lpstr>
      <vt:lpstr>Хотели бы Вы встретить старость там, где живете сейчас? </vt:lpstr>
      <vt:lpstr>Желание сменить место жительства</vt:lpstr>
      <vt:lpstr>Предполагаемое направление переезда</vt:lpstr>
      <vt:lpstr>Предполагаемая цель переезда</vt:lpstr>
      <vt:lpstr>Идеальный выходной</vt:lpstr>
      <vt:lpstr>Обычный выходной</vt:lpstr>
      <vt:lpstr>Досуг в будни</vt:lpstr>
      <vt:lpstr>Что поможет Вам чувствовать себя нужным обществу?  вопрос для респондентов 55+ </vt:lpstr>
      <vt:lpstr>Причина выбора вуза в Саратове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Название презентации</dc:title>
  <dc:creator>Степанов Антон Сергеевич</dc:creator>
  <cp:lastModifiedBy>Пользователь</cp:lastModifiedBy>
  <cp:revision>349</cp:revision>
  <cp:lastPrinted>2017-05-05T12:22:08Z</cp:lastPrinted>
  <dcterms:created xsi:type="dcterms:W3CDTF">2017-03-22T09:24:22Z</dcterms:created>
  <dcterms:modified xsi:type="dcterms:W3CDTF">2021-03-06T01:58:44Z</dcterms:modified>
</cp:coreProperties>
</file>