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7" r:id="rId4"/>
    <p:sldId id="278" r:id="rId5"/>
    <p:sldId id="27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>
        <p:scale>
          <a:sx n="100" d="100"/>
          <a:sy n="100" d="100"/>
        </p:scale>
        <p:origin x="-22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FD9C1-AD1B-4E79-B04D-41945BE3336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3A5E0-F483-4238-9724-7FEF7B8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8583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Дополнительная профессиональная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образовательная программа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повышения </a:t>
            </a:r>
            <a:r>
              <a:rPr lang="ru-RU" sz="2400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квалификации </a:t>
            </a:r>
            <a:endParaRPr lang="en-US" sz="24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в области </a:t>
            </a: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СОЗДАНИЯ</a:t>
            </a: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ВЫСОКОЭФФЕКТИВНЫХ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НАНОСТРУКТУРИРОВАННЫХ ЭЛЕКТРОДНЫХ МАТЕРИАЛОВ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ДЛЯ ЩЕЛОЧНЫХ И ЛИТИЙ-ИОННЫХ АККУМУЛЯТОРОВ</a:t>
            </a:r>
            <a:endParaRPr lang="en-US" sz="2400" b="1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marL="2066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По заказу </a:t>
            </a:r>
            <a:r>
              <a:rPr lang="ru-RU" sz="2400" b="1" dirty="0" smtClean="0">
                <a:solidFill>
                  <a:srgbClr val="002060"/>
                </a:solidFill>
              </a:rPr>
              <a:t>Фонда инфраструктурных </a:t>
            </a:r>
          </a:p>
          <a:p>
            <a:pPr marL="2066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и образовательных программ</a:t>
            </a:r>
          </a:p>
          <a:p>
            <a:pPr marL="26955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marL="26955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Компания-инициатор</a:t>
            </a:r>
          </a:p>
          <a:p>
            <a:pPr marL="26955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ПАО «Завод автономных источников тока»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Партнеры: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ФГБОУ ВО «Саратовский национальный исследовательский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государственный университет имени Н.Г. Чернышевского»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«Национальный исследовательский технологический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университет «</a:t>
            </a:r>
            <a:r>
              <a:rPr lang="ru-RU" sz="1600" dirty="0" err="1" smtClean="0"/>
              <a:t>МИСиС</a:t>
            </a:r>
            <a:r>
              <a:rPr lang="ru-RU" sz="1600" dirty="0" smtClean="0"/>
              <a:t>»</a:t>
            </a:r>
            <a:endParaRPr lang="ru-RU" sz="2000" b="1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5" descr="C:\Users\burmistrovin\Downloads\RUSNANO_FUND_logo_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1512060" cy="1440000"/>
          </a:xfrm>
          <a:prstGeom prst="rect">
            <a:avLst/>
          </a:prstGeom>
          <a:noFill/>
        </p:spPr>
      </p:pic>
      <p:pic>
        <p:nvPicPr>
          <p:cNvPr id="6146" name="Picture 2" descr="https://ru.all.biz/img/ru/pred/logo/5469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098" y="4170950"/>
            <a:ext cx="1303076" cy="1044000"/>
          </a:xfrm>
          <a:prstGeom prst="rect">
            <a:avLst/>
          </a:prstGeom>
          <a:noFill/>
        </p:spPr>
      </p:pic>
      <p:pic>
        <p:nvPicPr>
          <p:cNvPr id="6148" name="Picture 4" descr="https://image.jimcdn.com/app/cms/image/transf/dimension=400x10000:format=jpg/path/sad9290a01a05afc2/image/idfd126297e3ea8b6/version/1427446536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357826"/>
            <a:ext cx="1673029" cy="1008000"/>
          </a:xfrm>
          <a:prstGeom prst="rect">
            <a:avLst/>
          </a:prstGeom>
          <a:noFill/>
        </p:spPr>
      </p:pic>
      <p:pic>
        <p:nvPicPr>
          <p:cNvPr id="6150" name="Picture 6" descr="https://dl.backbook.me/full/b3b9fdf7f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5357826"/>
            <a:ext cx="1092736" cy="10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008" y="357174"/>
            <a:ext cx="5643602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Целевые группы обучающихся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образовательные результаты </a:t>
            </a:r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</a:rPr>
              <a:t>профессиональные компетенции</a:t>
            </a:r>
            <a:r>
              <a:rPr lang="ru-RU" sz="2800" b="1" dirty="0" smtClean="0">
                <a:solidFill>
                  <a:srgbClr val="002060"/>
                </a:solidFill>
              </a:rPr>
              <a:t>)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69828"/>
            <a:ext cx="8858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I группа: </a:t>
            </a:r>
            <a:r>
              <a:rPr lang="ru-RU" sz="1600" b="1" dirty="0" smtClean="0">
                <a:solidFill>
                  <a:srgbClr val="002060"/>
                </a:solidFill>
              </a:rPr>
              <a:t>инженеры-технологи по получению наноструктурированных оксидных электродных материалов для хранения и конверсии электрохимической энергии на основе сложных солей и комплексных оксидов</a:t>
            </a:r>
          </a:p>
          <a:p>
            <a:r>
              <a:rPr lang="ru-RU" sz="1400" dirty="0" smtClean="0"/>
              <a:t>ПК 1.1. Корректировать технологический процесс получения оксидных электродных </a:t>
            </a:r>
            <a:r>
              <a:rPr lang="ru-RU" sz="1400" dirty="0" err="1" smtClean="0"/>
              <a:t>наноматериалов</a:t>
            </a:r>
            <a:r>
              <a:rPr lang="ru-RU" sz="1400" dirty="0" smtClean="0"/>
              <a:t> согласно техническим требованиям;</a:t>
            </a:r>
          </a:p>
          <a:p>
            <a:r>
              <a:rPr lang="ru-RU" sz="1400" dirty="0" smtClean="0"/>
              <a:t>ПК 1.2. Разрабатывать программы технического контроля и осуществлять контроль качества оксидных электродных </a:t>
            </a:r>
            <a:r>
              <a:rPr lang="ru-RU" sz="1400" dirty="0" err="1" smtClean="0"/>
              <a:t>наноматериалов</a:t>
            </a:r>
            <a:r>
              <a:rPr lang="ru-RU" sz="1400" dirty="0" smtClean="0"/>
              <a:t>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II группа: </a:t>
            </a:r>
            <a:r>
              <a:rPr lang="ru-RU" sz="1600" b="1" dirty="0" smtClean="0">
                <a:solidFill>
                  <a:srgbClr val="002060"/>
                </a:solidFill>
              </a:rPr>
              <a:t>инженеры-технологи по модификации и применению углеродных </a:t>
            </a:r>
            <a:r>
              <a:rPr lang="ru-RU" sz="1600" b="1" dirty="0" err="1" smtClean="0">
                <a:solidFill>
                  <a:srgbClr val="002060"/>
                </a:solidFill>
              </a:rPr>
              <a:t>наноматериалов</a:t>
            </a:r>
            <a:r>
              <a:rPr lang="ru-RU" sz="1600" b="1" dirty="0" smtClean="0">
                <a:solidFill>
                  <a:srgbClr val="002060"/>
                </a:solidFill>
              </a:rPr>
              <a:t> или </a:t>
            </a:r>
            <a:r>
              <a:rPr lang="ru-RU" sz="1600" b="1" dirty="0" err="1" smtClean="0">
                <a:solidFill>
                  <a:srgbClr val="002060"/>
                </a:solidFill>
              </a:rPr>
              <a:t>нанокомпозитов</a:t>
            </a:r>
            <a:r>
              <a:rPr lang="ru-RU" sz="1600" b="1" dirty="0" smtClean="0">
                <a:solidFill>
                  <a:srgbClr val="002060"/>
                </a:solidFill>
              </a:rPr>
              <a:t> на их основе</a:t>
            </a:r>
          </a:p>
          <a:p>
            <a:r>
              <a:rPr lang="ru-RU" sz="1400" dirty="0" smtClean="0"/>
              <a:t>ПК 2.1. Корректировать технологический процесс получения углеродных электродных </a:t>
            </a:r>
            <a:r>
              <a:rPr lang="ru-RU" sz="1400" dirty="0" err="1" smtClean="0"/>
              <a:t>наноматериалов</a:t>
            </a:r>
            <a:r>
              <a:rPr lang="ru-RU" sz="1400" dirty="0" smtClean="0"/>
              <a:t> согласно техническим требованиям;</a:t>
            </a:r>
          </a:p>
          <a:p>
            <a:r>
              <a:rPr lang="ru-RU" sz="1400" dirty="0" smtClean="0"/>
              <a:t>ПК 2.2. Разрабатывать программы технического контроля и осуществлять контроль качества углеродных электродных </a:t>
            </a:r>
            <a:r>
              <a:rPr lang="ru-RU" sz="1400" dirty="0" err="1" smtClean="0"/>
              <a:t>наноматериалов</a:t>
            </a:r>
            <a:r>
              <a:rPr lang="ru-RU" sz="1400" dirty="0" smtClean="0"/>
              <a:t>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III группа: </a:t>
            </a:r>
            <a:r>
              <a:rPr lang="ru-RU" sz="1600" b="1" dirty="0" smtClean="0">
                <a:solidFill>
                  <a:srgbClr val="002060"/>
                </a:solidFill>
              </a:rPr>
              <a:t>инженеры-конструкторы элементов ХИТ, основанных на </a:t>
            </a:r>
            <a:r>
              <a:rPr lang="ru-RU" sz="1600" b="1" dirty="0" err="1" smtClean="0">
                <a:solidFill>
                  <a:srgbClr val="002060"/>
                </a:solidFill>
              </a:rPr>
              <a:t>наноструктурированных</a:t>
            </a:r>
            <a:r>
              <a:rPr lang="ru-RU" sz="1600" b="1" dirty="0" smtClean="0">
                <a:solidFill>
                  <a:srgbClr val="002060"/>
                </a:solidFill>
              </a:rPr>
              <a:t> материалах</a:t>
            </a:r>
          </a:p>
          <a:p>
            <a:r>
              <a:rPr lang="ru-RU" sz="1400" dirty="0" smtClean="0"/>
              <a:t>ПК 3.1. Разрабатывать конструкции ХИТ на основе наноструктурированных материалов согласно  техническим требованиям на новые виды продукции;</a:t>
            </a:r>
          </a:p>
          <a:p>
            <a:r>
              <a:rPr lang="ru-RU" sz="1400" dirty="0" smtClean="0"/>
              <a:t>ПК 3.2. Разрабатывать программы испытаний и осуществлять испытания ХИТ на основе  наноструктурированных материалов.</a:t>
            </a:r>
            <a:endParaRPr lang="ru-RU" sz="1400" b="1" dirty="0"/>
          </a:p>
        </p:txBody>
      </p:sp>
      <p:pic>
        <p:nvPicPr>
          <p:cNvPr id="4098" name="Picture 2" descr="http://blogizotovoy.ru/wp-content/uploads/2016/06/Osnovyi-segmentatsii-bazyi-podpisch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6" y="71414"/>
            <a:ext cx="2042494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083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06" y="1571612"/>
            <a:ext cx="9072594" cy="478634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u="sng" dirty="0" err="1" smtClean="0">
                <a:solidFill>
                  <a:srgbClr val="002060"/>
                </a:solidFill>
              </a:rPr>
              <a:t>Общепрофессиональный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>
                <a:solidFill>
                  <a:srgbClr val="002060"/>
                </a:solidFill>
              </a:rPr>
              <a:t>цикл</a:t>
            </a:r>
            <a:r>
              <a:rPr lang="ru-RU" sz="1600" b="1" dirty="0">
                <a:solidFill>
                  <a:srgbClr val="002060"/>
                </a:solidFill>
              </a:rPr>
              <a:t> (80 ч.), </a:t>
            </a:r>
            <a:r>
              <a:rPr lang="ru-RU" sz="1600" dirty="0">
                <a:solidFill>
                  <a:srgbClr val="002060"/>
                </a:solidFill>
              </a:rPr>
              <a:t>основной учебный материал которого положен в основу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электронного учебного курса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«Современные тенденции в сфере применения наноматериалов и </a:t>
            </a:r>
            <a:r>
              <a:rPr lang="ru-RU" sz="1600" b="1" dirty="0" err="1">
                <a:solidFill>
                  <a:srgbClr val="002060"/>
                </a:solidFill>
              </a:rPr>
              <a:t>нанотехнологий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на </a:t>
            </a:r>
            <a:r>
              <a:rPr lang="ru-RU" sz="1600" b="1" dirty="0">
                <a:solidFill>
                  <a:srgbClr val="002060"/>
                </a:solidFill>
              </a:rPr>
              <a:t>производствах ХИТ» (48 ч.)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- МДК 01 Методы получения и исследования нанодисперсных материалов (42 ч. всего, 26 ч</a:t>
            </a:r>
            <a:r>
              <a:rPr lang="ru-RU" sz="1400" dirty="0" smtClean="0"/>
              <a:t>. </a:t>
            </a:r>
            <a:r>
              <a:rPr lang="ru-RU" sz="1400" dirty="0"/>
              <a:t>в формате ЭУК),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- МДК 02 Физическая химия ХИТ, электрохимические методы исследования (28 ч. всего, 16 ч</a:t>
            </a:r>
            <a:r>
              <a:rPr lang="ru-RU" sz="1400" dirty="0" smtClean="0"/>
              <a:t>. </a:t>
            </a:r>
            <a:r>
              <a:rPr lang="ru-RU" sz="1400" dirty="0"/>
              <a:t>в формате ЭУК),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400" dirty="0" smtClean="0"/>
              <a:t> МДК </a:t>
            </a:r>
            <a:r>
              <a:rPr lang="ru-RU" sz="1400" dirty="0"/>
              <a:t>03 Защита результатов интеллектуальной деятельности </a:t>
            </a:r>
            <a:endParaRPr lang="ru-RU" sz="1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на </a:t>
            </a:r>
            <a:r>
              <a:rPr lang="ru-RU" sz="1400" dirty="0"/>
              <a:t>промышленных производствах (10 ч. всего, 6 ч</a:t>
            </a:r>
            <a:r>
              <a:rPr lang="ru-RU" sz="1400" dirty="0" smtClean="0"/>
              <a:t>. </a:t>
            </a:r>
            <a:r>
              <a:rPr lang="ru-RU" sz="1400" dirty="0"/>
              <a:t>в формате ЭУК</a:t>
            </a:r>
            <a:r>
              <a:rPr lang="ru-RU" sz="1400" dirty="0" smtClean="0"/>
              <a:t>),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rgbClr val="002060"/>
                </a:solidFill>
              </a:rPr>
              <a:t>Профессиональный цикл</a:t>
            </a:r>
            <a:endParaRPr lang="ru-RU" sz="1600" b="1" u="sng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ПМ </a:t>
            </a:r>
            <a:r>
              <a:rPr lang="ru-RU" sz="1600" b="1" dirty="0">
                <a:solidFill>
                  <a:srgbClr val="002060"/>
                </a:solidFill>
              </a:rPr>
              <a:t>01 Особенности синтеза и применения оксидных </a:t>
            </a:r>
            <a:r>
              <a:rPr lang="ru-RU" sz="1600" b="1" dirty="0" err="1">
                <a:solidFill>
                  <a:srgbClr val="002060"/>
                </a:solidFill>
              </a:rPr>
              <a:t>наноматериалов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в </a:t>
            </a:r>
            <a:r>
              <a:rPr lang="ru-RU" sz="1600" b="1" dirty="0">
                <a:solidFill>
                  <a:srgbClr val="002060"/>
                </a:solidFill>
              </a:rPr>
              <a:t>технологии ХИТ (104 ч.)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- МДК 01.01 Оксидные наноматериалы в производстве ХИТ (68 ч.)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- ПП 01 Практика (36 ч.)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ПМ </a:t>
            </a:r>
            <a:r>
              <a:rPr lang="ru-RU" sz="1600" b="1" dirty="0">
                <a:solidFill>
                  <a:srgbClr val="002060"/>
                </a:solidFill>
              </a:rPr>
              <a:t>02 Углеродные наноматериалы в производстве химических источников тока (104 ч.)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- МДК 02.01 Углеродные наноматериалы в производстве ХИТ (68 ч.)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- ПП 02 Практика (36 ч.)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ПМ </a:t>
            </a:r>
            <a:r>
              <a:rPr lang="ru-RU" sz="1600" b="1" dirty="0">
                <a:solidFill>
                  <a:srgbClr val="002060"/>
                </a:solidFill>
              </a:rPr>
              <a:t>03  Конструирование элементов ХИТ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 </a:t>
            </a:r>
            <a:r>
              <a:rPr lang="ru-RU" sz="1600" b="1" dirty="0">
                <a:solidFill>
                  <a:srgbClr val="002060"/>
                </a:solidFill>
              </a:rPr>
              <a:t>применением нанодисперсных материалов и </a:t>
            </a:r>
            <a:r>
              <a:rPr lang="ru-RU" sz="1600" b="1" dirty="0" err="1">
                <a:solidFill>
                  <a:srgbClr val="002060"/>
                </a:solidFill>
              </a:rPr>
              <a:t>нанотехнологий</a:t>
            </a:r>
            <a:r>
              <a:rPr lang="ru-RU" sz="1600" b="1" dirty="0">
                <a:solidFill>
                  <a:srgbClr val="002060"/>
                </a:solidFill>
              </a:rPr>
              <a:t> (146 ч.)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400" dirty="0" smtClean="0"/>
              <a:t> МДК </a:t>
            </a:r>
            <a:r>
              <a:rPr lang="ru-RU" sz="1400" dirty="0"/>
              <a:t>03.01 Основные конструктивные особенности ХИТ, применение перспективных материалов </a:t>
            </a:r>
            <a:endParaRPr lang="ru-RU" sz="1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в </a:t>
            </a:r>
            <a:r>
              <a:rPr lang="ru-RU" sz="1400" dirty="0"/>
              <a:t>технологии ХИТ (64 ч.)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- МДК 03.02 Тестирование ХИТ и батарей на их основе (46 ч.)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- ПП 03 Практика (36 ч.)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00232" y="357166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образовательной программы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dclawyers.com.au/wp-content/uploads/2016/12/type-of-business-structure.jpg"/>
          <p:cNvPicPr>
            <a:picLocks noChangeAspect="1" noChangeArrowheads="1"/>
          </p:cNvPicPr>
          <p:nvPr/>
        </p:nvPicPr>
        <p:blipFill>
          <a:blip r:embed="rId2" cstate="print"/>
          <a:srcRect l="6895"/>
          <a:stretch>
            <a:fillRect/>
          </a:stretch>
        </p:blipFill>
        <p:spPr bwMode="auto">
          <a:xfrm>
            <a:off x="38069" y="66675"/>
            <a:ext cx="1928826" cy="1555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083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012" y="2071678"/>
            <a:ext cx="8621268" cy="321471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00232" y="357166"/>
            <a:ext cx="56436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Блок-схема освоения образовательной программы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85789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Нормативный срок освоения программы составляет 244 ч. </a:t>
            </a:r>
            <a:endParaRPr lang="en-US" dirty="0" smtClean="0"/>
          </a:p>
          <a:p>
            <a:pPr algn="ctr"/>
            <a:r>
              <a:rPr lang="ru-RU" dirty="0" smtClean="0"/>
              <a:t>Форма реализации образовательной программы – </a:t>
            </a:r>
            <a:r>
              <a:rPr lang="ru-RU" dirty="0" err="1" smtClean="0"/>
              <a:t>очно-дистанционная</a:t>
            </a:r>
            <a:r>
              <a:rPr lang="ru-RU" dirty="0" smtClean="0"/>
              <a:t> </a:t>
            </a:r>
          </a:p>
        </p:txBody>
      </p:sp>
      <p:pic>
        <p:nvPicPr>
          <p:cNvPr id="2050" name="Picture 2" descr="https://boagworld.com/wp-content/uploads/2013/07/bigstock-Planning-15733709-670x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19050"/>
            <a:ext cx="1857356" cy="2062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005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74.rospotrebnadzor.ru/image/image_gallery?uuid=996b1711-c333-4b8d-84d4-9b0abcdaac06&amp;groupId=10156&amp;t=1493883410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1" y="47626"/>
            <a:ext cx="1857355" cy="139301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8371951"/>
              </p:ext>
            </p:extLst>
          </p:nvPr>
        </p:nvGraphicFramePr>
        <p:xfrm>
          <a:off x="0" y="1350020"/>
          <a:ext cx="9143999" cy="5508555"/>
        </p:xfrm>
        <a:graphic>
          <a:graphicData uri="http://schemas.openxmlformats.org/drawingml/2006/table">
            <a:tbl>
              <a:tblPr/>
              <a:tblGrid>
                <a:gridCol w="930743"/>
                <a:gridCol w="90226"/>
                <a:gridCol w="3524427"/>
                <a:gridCol w="517360"/>
                <a:gridCol w="473515"/>
                <a:gridCol w="762258"/>
                <a:gridCol w="762258"/>
                <a:gridCol w="536775"/>
                <a:gridCol w="493557"/>
                <a:gridCol w="559950"/>
                <a:gridCol w="492930"/>
              </a:tblGrid>
              <a:tr h="1672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Индекс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Элементы учебного процесса, в т.ч. учебные дисциплины, профессиональные модули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Всего часов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Всего учебных часов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Аудиторная учебная нагрузка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Самостоятельная работа, часов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Практики, стажировки, часов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всего, часов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в т.ч. лабораторно-практические занятия, часов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курсовое 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проекти-рование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в т.ч.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консуль-тации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213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Общепрофессиональный цикл в формате очно-дистанционного обучения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МДК 01.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Методы получения и исследования нанодисперсных материалов</a:t>
                      </a: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42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42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МДК 02.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Физическая химия ХИТ, электрохимические методы исследования</a:t>
                      </a: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28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28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12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12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МДК 03.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Защита результатов интеллектуальной деятельности на промышленных производствах</a:t>
                      </a: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10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10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Всего по ОПЦ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80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80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32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32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48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Профессиональный цикл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213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Профессиональный модуль 1 «Особенности синтеза и применения оксидных 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наноматериалов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 в 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технологии ХИТ»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МДК 01.01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Особенности синтеза и применения оксидных наноматериалов в технологии ХИТ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68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68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60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44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8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ПП 01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Практика</a:t>
                      </a:r>
                    </a:p>
                  </a:txBody>
                  <a:tcPr marL="22024" marR="22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Всего по ПМ 01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104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68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60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44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8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Профессиональный модуль 2 «Углеродные наноматериалы в производстве химических источников тока»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МДК 01.02.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Углеродные наноматериалы в производстве ХИТ</a:t>
                      </a: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68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68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64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ПП 02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Практика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Всего по ПМ 02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104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68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60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44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Профессиональный модуль 3 «Конструирование элементов ХИТ с применение нанодисперсных материалов и нанотехнологий»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МДК 03.01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solidFill>
                            <a:srgbClr val="000000"/>
                          </a:solidFill>
                          <a:latin typeface="+mj-lt"/>
                          <a:ea typeface="Batang"/>
                        </a:rPr>
                        <a:t>Основные конструктивные особенности ХИТ, применение перспективных материалов в технологии ХИТ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64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64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56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8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МДК 03.02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Тестирование ХИТ и батарей на их основе</a:t>
                      </a: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40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24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ПП 03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Практика</a:t>
                      </a: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Всего по ПМ 03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146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146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130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106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12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10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18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-3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Стажировка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-3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Подготовка и защита выпускной квалификационной работы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24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24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-</a:t>
                      </a: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183">
                <a:tc rowSpan="3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Итого по программе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Группа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I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: МДК 01, МДК 02, МДК 03, ПМ 01, ВАР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244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184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122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104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12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62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 gridSpan="2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Группа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II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: МДК 01, МДК 02, МДК 03, ПМ 02, ВАР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244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184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122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104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12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62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213">
                <a:tc gridSpan="2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Группа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III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: МДК 02, МДК 03, ПМ 03, ВАР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244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184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146</a:t>
                      </a:r>
                      <a:endParaRPr lang="ru-RU" sz="90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122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12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10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40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</a:rPr>
                        <a:t>36</a:t>
                      </a:r>
                      <a:endParaRPr lang="ru-RU" sz="900" dirty="0">
                        <a:solidFill>
                          <a:srgbClr val="000000"/>
                        </a:solidFill>
                        <a:latin typeface="+mj-lt"/>
                        <a:ea typeface="Calibri"/>
                      </a:endParaRPr>
                    </a:p>
                  </a:txBody>
                  <a:tcPr marL="22024" marR="2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928794" y="142852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Учебный план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образовательной программы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307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840</Words>
  <Application>Microsoft Office PowerPoint</Application>
  <PresentationFormat>Экран (4:3)</PresentationFormat>
  <Paragraphs>250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Целевые группы обучающихся и образовательные результаты (профессиональные компетенции) </vt:lpstr>
      <vt:lpstr>Слайд 3</vt:lpstr>
      <vt:lpstr>Слайд 4</vt:lpstr>
      <vt:lpstr>Слайд 5</vt:lpstr>
    </vt:vector>
  </TitlesOfParts>
  <Company>СГТУ имени Гагарина Ю.А.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burmistrovin</dc:creator>
  <cp:lastModifiedBy>XTreme.ws</cp:lastModifiedBy>
  <cp:revision>111</cp:revision>
  <dcterms:created xsi:type="dcterms:W3CDTF">2017-07-20T06:38:54Z</dcterms:created>
  <dcterms:modified xsi:type="dcterms:W3CDTF">2017-11-29T17:41:28Z</dcterms:modified>
</cp:coreProperties>
</file>